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  <p:sldId id="261" r:id="rId3"/>
    <p:sldId id="336" r:id="rId4"/>
    <p:sldId id="342" r:id="rId5"/>
    <p:sldId id="339" r:id="rId6"/>
    <p:sldId id="340" r:id="rId7"/>
  </p:sldIdLst>
  <p:sldSz cx="9144000" cy="6858000" type="screen4x3"/>
  <p:notesSz cx="679132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94283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7A49-996C-465D-804A-F41C34472487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84B7-40FF-4497-ADF0-3B65E69939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7A49-996C-465D-804A-F41C34472487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84B7-40FF-4497-ADF0-3B65E69939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7A49-996C-465D-804A-F41C34472487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84B7-40FF-4497-ADF0-3B65E69939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7A49-996C-465D-804A-F41C34472487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84B7-40FF-4497-ADF0-3B65E69939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7A49-996C-465D-804A-F41C34472487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84B7-40FF-4497-ADF0-3B65E69939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7A49-996C-465D-804A-F41C34472487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84B7-40FF-4497-ADF0-3B65E69939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7A49-996C-465D-804A-F41C34472487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84B7-40FF-4497-ADF0-3B65E69939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7A49-996C-465D-804A-F41C34472487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84B7-40FF-4497-ADF0-3B65E69939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7A49-996C-465D-804A-F41C34472487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84B7-40FF-4497-ADF0-3B65E69939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7A49-996C-465D-804A-F41C34472487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84B7-40FF-4497-ADF0-3B65E69939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7A49-996C-465D-804A-F41C34472487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84B7-40FF-4497-ADF0-3B65E69939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D7A49-996C-465D-804A-F41C34472487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A84B7-40FF-4497-ADF0-3B65E69939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Объект 1"/>
          <p:cNvSpPr txBox="1"/>
          <p:nvPr/>
        </p:nvSpPr>
        <p:spPr>
          <a:xfrm>
            <a:off x="173736" y="265176"/>
            <a:ext cx="8741664" cy="598017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32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spcBef>
                <a:spcPts val="500"/>
              </a:spcBef>
              <a:spcAft>
                <a:spcPts val="300"/>
              </a:spcAft>
              <a:buNone/>
            </a:pPr>
            <a:endParaRPr lang="ru-RU" sz="32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spcBef>
                <a:spcPts val="500"/>
              </a:spcBef>
              <a:spcAft>
                <a:spcPts val="300"/>
              </a:spcAft>
              <a:buNone/>
            </a:pPr>
            <a:endParaRPr lang="ru-RU" sz="32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spcBef>
                <a:spcPts val="500"/>
              </a:spcBef>
              <a:spcAft>
                <a:spcPts val="300"/>
              </a:spcAft>
              <a:buNone/>
            </a:pPr>
            <a:r>
              <a:rPr lang="ru-RU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Мастер-класс </a:t>
            </a:r>
          </a:p>
          <a:p>
            <a:pPr marL="0" indent="0" algn="ctr">
              <a:spcBef>
                <a:spcPts val="500"/>
              </a:spcBef>
              <a:spcAft>
                <a:spcPts val="300"/>
              </a:spcAft>
              <a:buNone/>
            </a:pPr>
            <a:r>
              <a:rPr lang="ru-RU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Wordwall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ru-RU" sz="4400" b="1" dirty="0">
                <a:latin typeface="Cambria" panose="02040503050406030204" pitchFamily="18" charset="0"/>
                <a:ea typeface="Cambria" panose="02040503050406030204" pitchFamily="18" charset="0"/>
              </a:rPr>
              <a:t>обучай, играя»</a:t>
            </a:r>
            <a:endParaRPr lang="ru-RU" sz="44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\</a:t>
            </a:r>
          </a:p>
          <a:p>
            <a:pPr marL="0" indent="0">
              <a:buNone/>
            </a:pPr>
            <a:endParaRPr lang="ru-RU" sz="24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sz="24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Воеводина </a:t>
            </a:r>
            <a: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Мария Валентиновна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Учитель-логопед МАДОУ детский сад № 126</a:t>
            </a:r>
          </a:p>
          <a:p>
            <a:pPr marL="0" indent="0">
              <a:buNone/>
            </a:pPr>
            <a:endParaRPr lang="ru-RU" sz="16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744" y="4270249"/>
            <a:ext cx="2048256" cy="213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921" y="475488"/>
            <a:ext cx="86906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latin typeface="Cambria" panose="02040503050406030204" pitchFamily="18" charset="0"/>
              </a:rPr>
              <a:t>Мастер-класс </a:t>
            </a:r>
            <a:r>
              <a:rPr lang="ru-RU" sz="2600" b="1" dirty="0" smtClean="0">
                <a:latin typeface="Cambria" panose="02040503050406030204" pitchFamily="18" charset="0"/>
              </a:rPr>
              <a:t>«</a:t>
            </a:r>
            <a:r>
              <a:rPr lang="en-US" sz="2600" b="1" dirty="0" err="1">
                <a:latin typeface="Cambria" panose="02040503050406030204" pitchFamily="18" charset="0"/>
              </a:rPr>
              <a:t>Wordwall</a:t>
            </a:r>
            <a:r>
              <a:rPr lang="en-US" sz="2600" b="1" dirty="0">
                <a:latin typeface="Cambria" panose="02040503050406030204" pitchFamily="18" charset="0"/>
              </a:rPr>
              <a:t> – </a:t>
            </a:r>
            <a:r>
              <a:rPr lang="ru-RU" sz="2600" b="1" dirty="0">
                <a:latin typeface="Cambria" panose="02040503050406030204" pitchFamily="18" charset="0"/>
              </a:rPr>
              <a:t>обучай, играя»</a:t>
            </a:r>
          </a:p>
        </p:txBody>
      </p:sp>
      <p:sp>
        <p:nvSpPr>
          <p:cNvPr id="4" name="Объект 1"/>
          <p:cNvSpPr txBox="1"/>
          <p:nvPr/>
        </p:nvSpPr>
        <p:spPr>
          <a:xfrm>
            <a:off x="169921" y="1633537"/>
            <a:ext cx="6112007" cy="359092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800" dirty="0">
              <a:latin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4360" y="1801368"/>
            <a:ext cx="826617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Wordwall</a:t>
            </a: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 - это многофункциональный инструмент для создания как интерактивных, так и печатных материалов.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Сервис имеет помимо прочих иностранных языков и русскоязычную версию. Интерактивные упражнения воспроизводятся на любом устройстве, имеющем доступ в интернет: на компьютере, планшете, телефоне или интерактивной доске.</a:t>
            </a:r>
            <a:endParaRPr lang="ru-RU" sz="2400" dirty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4" y="4630730"/>
            <a:ext cx="2258695" cy="2200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919" y="483967"/>
            <a:ext cx="86906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latin typeface="Cambria" panose="02040503050406030204" pitchFamily="18" charset="0"/>
              </a:rPr>
              <a:t>Мастер-класс </a:t>
            </a:r>
            <a:r>
              <a:rPr lang="ru-RU" sz="2600" b="1" dirty="0" smtClean="0">
                <a:latin typeface="Cambria" panose="02040503050406030204" pitchFamily="18" charset="0"/>
              </a:rPr>
              <a:t>«</a:t>
            </a:r>
            <a:r>
              <a:rPr lang="en-US" sz="2600" b="1" dirty="0" err="1">
                <a:latin typeface="Cambria" panose="02040503050406030204" pitchFamily="18" charset="0"/>
              </a:rPr>
              <a:t>Wordwall</a:t>
            </a:r>
            <a:r>
              <a:rPr lang="en-US" sz="2600" b="1" dirty="0">
                <a:latin typeface="Cambria" panose="02040503050406030204" pitchFamily="18" charset="0"/>
              </a:rPr>
              <a:t> – </a:t>
            </a:r>
            <a:r>
              <a:rPr lang="ru-RU" sz="2600" b="1" dirty="0">
                <a:latin typeface="Cambria" panose="02040503050406030204" pitchFamily="18" charset="0"/>
              </a:rPr>
              <a:t>обучай, играя»</a:t>
            </a:r>
          </a:p>
        </p:txBody>
      </p:sp>
      <p:sp>
        <p:nvSpPr>
          <p:cNvPr id="4" name="Объект 1"/>
          <p:cNvSpPr txBox="1"/>
          <p:nvPr/>
        </p:nvSpPr>
        <p:spPr>
          <a:xfrm>
            <a:off x="169921" y="1633537"/>
            <a:ext cx="6112007" cy="359092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800" dirty="0">
              <a:latin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4360" y="1801368"/>
            <a:ext cx="826617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Преимущества интерактивных игр в образовании</a:t>
            </a:r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endParaRPr lang="ru-RU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    1. Позволяют </a:t>
            </a:r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мотивировать обучающихся</a:t>
            </a:r>
          </a:p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Игры могут быть захватывающими и увлекательными, а это помогает стимулировать интерес воспитанников и повышать их мотивацию к обучению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    2. Помогают </a:t>
            </a:r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оттачивать практические навыки</a:t>
            </a:r>
          </a:p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Игры позволяют практиковаться и приобретать необходимые навыки в интерактивном формате, и тем самым ребёнок закрепляет свои знания в интересном для себя формате.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41"/>
          <a:stretch>
            <a:fillRect/>
          </a:stretch>
        </p:blipFill>
        <p:spPr bwMode="auto">
          <a:xfrm>
            <a:off x="6601969" y="4922523"/>
            <a:ext cx="2258566" cy="193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920" y="512065"/>
            <a:ext cx="86906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latin typeface="Cambria" panose="02040503050406030204" pitchFamily="18" charset="0"/>
              </a:rPr>
              <a:t>Мастер-класс «</a:t>
            </a:r>
            <a:r>
              <a:rPr lang="en-US" sz="2600" b="1" dirty="0" err="1">
                <a:latin typeface="Cambria" panose="02040503050406030204" pitchFamily="18" charset="0"/>
              </a:rPr>
              <a:t>Wordwall</a:t>
            </a:r>
            <a:r>
              <a:rPr lang="en-US" sz="2600" b="1" dirty="0">
                <a:latin typeface="Cambria" panose="02040503050406030204" pitchFamily="18" charset="0"/>
              </a:rPr>
              <a:t> – </a:t>
            </a:r>
            <a:r>
              <a:rPr lang="ru-RU" sz="2600" b="1" dirty="0">
                <a:latin typeface="Cambria" panose="02040503050406030204" pitchFamily="18" charset="0"/>
              </a:rPr>
              <a:t>обучай, играя»</a:t>
            </a:r>
          </a:p>
        </p:txBody>
      </p:sp>
      <p:sp>
        <p:nvSpPr>
          <p:cNvPr id="4" name="Объект 1"/>
          <p:cNvSpPr txBox="1"/>
          <p:nvPr/>
        </p:nvSpPr>
        <p:spPr>
          <a:xfrm>
            <a:off x="169921" y="1633537"/>
            <a:ext cx="8827775" cy="435578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800" dirty="0">
              <a:latin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3775" y="1633537"/>
            <a:ext cx="82661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Интерактивные игры </a:t>
            </a:r>
            <a:r>
              <a:rPr lang="ru-RU" sz="1900" b="1" dirty="0">
                <a:latin typeface="Cambria" panose="02040503050406030204" pitchFamily="18" charset="0"/>
                <a:ea typeface="Cambria" panose="02040503050406030204" pitchFamily="18" charset="0"/>
              </a:rPr>
              <a:t>в логопедии – </a:t>
            </a:r>
            <a:r>
              <a:rPr lang="ru-RU" sz="1900" dirty="0">
                <a:latin typeface="Cambria" panose="02040503050406030204" pitchFamily="18" charset="0"/>
                <a:ea typeface="Cambria" panose="02040503050406030204" pitchFamily="18" charset="0"/>
              </a:rPr>
              <a:t>это не только детское развлечение. Они помогают решить ряд важных задач</a:t>
            </a:r>
            <a:r>
              <a:rPr lang="ru-RU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endParaRPr lang="ru-RU" sz="19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>
                <a:latin typeface="Cambria" panose="02040503050406030204" pitchFamily="18" charset="0"/>
                <a:ea typeface="Cambria" panose="02040503050406030204" pitchFamily="18" charset="0"/>
              </a:rPr>
              <a:t>улучшение </a:t>
            </a:r>
            <a:r>
              <a:rPr lang="ru-RU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состояния мелкой </a:t>
            </a:r>
            <a:r>
              <a:rPr lang="ru-RU" sz="1900" dirty="0">
                <a:latin typeface="Cambria" panose="02040503050406030204" pitchFamily="18" charset="0"/>
                <a:ea typeface="Cambria" panose="02040503050406030204" pitchFamily="18" charset="0"/>
              </a:rPr>
              <a:t>моторики;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>
                <a:latin typeface="Cambria" panose="02040503050406030204" pitchFamily="18" charset="0"/>
                <a:ea typeface="Cambria" panose="02040503050406030204" pitchFamily="18" charset="0"/>
              </a:rPr>
              <a:t>тренировка ориентирования в пространстве;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>
                <a:latin typeface="Cambria" panose="02040503050406030204" pitchFamily="18" charset="0"/>
                <a:ea typeface="Cambria" panose="02040503050406030204" pitchFamily="18" charset="0"/>
              </a:rPr>
              <a:t>коррекция речи;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>
                <a:latin typeface="Cambria" panose="02040503050406030204" pitchFamily="18" charset="0"/>
                <a:ea typeface="Cambria" panose="02040503050406030204" pitchFamily="18" charset="0"/>
              </a:rPr>
              <a:t>увеличение словарного запаса;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>
                <a:latin typeface="Cambria" panose="02040503050406030204" pitchFamily="18" charset="0"/>
                <a:ea typeface="Cambria" panose="02040503050406030204" pitchFamily="18" charset="0"/>
              </a:rPr>
              <a:t>тренировка ВПФ (высших психических функций);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>
                <a:latin typeface="Cambria" panose="02040503050406030204" pitchFamily="18" charset="0"/>
                <a:ea typeface="Cambria" panose="02040503050406030204" pitchFamily="18" charset="0"/>
              </a:rPr>
              <a:t>обучение ребенка пользованию компьютером.</a:t>
            </a:r>
          </a:p>
          <a:p>
            <a:endParaRPr lang="ru-RU" sz="19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Все </a:t>
            </a:r>
            <a:r>
              <a:rPr lang="ru-RU" sz="1900" dirty="0">
                <a:latin typeface="Cambria" panose="02040503050406030204" pitchFamily="18" charset="0"/>
                <a:ea typeface="Cambria" panose="02040503050406030204" pitchFamily="18" charset="0"/>
              </a:rPr>
              <a:t>перечисленные задачи можно реализовать </a:t>
            </a:r>
            <a:r>
              <a:rPr lang="ru-RU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в одной игре</a:t>
            </a:r>
            <a:r>
              <a:rPr lang="ru-RU" sz="19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ru-RU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или решить несколько из предложенных.</a:t>
            </a:r>
            <a:endParaRPr lang="ru-RU" sz="19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19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Источник</a:t>
            </a:r>
            <a:r>
              <a:rPr lang="ru-RU" sz="1900" dirty="0">
                <a:latin typeface="Cambria" panose="02040503050406030204" pitchFamily="18" charset="0"/>
                <a:ea typeface="Cambria" panose="02040503050406030204" pitchFamily="18" charset="0"/>
              </a:rPr>
              <a:t>: www.defectologiya.pro</a:t>
            </a:r>
          </a:p>
          <a:p>
            <a:pPr marL="342900" indent="-342900">
              <a:buFontTx/>
              <a:buChar char="-"/>
            </a:pPr>
            <a:endParaRPr lang="ru-RU" dirty="0" smtClean="0"/>
          </a:p>
          <a:p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60"/>
          <a:stretch>
            <a:fillRect/>
          </a:stretch>
        </p:blipFill>
        <p:spPr bwMode="auto">
          <a:xfrm>
            <a:off x="6504114" y="4889183"/>
            <a:ext cx="2255837" cy="188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921" y="493777"/>
            <a:ext cx="86906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latin typeface="Cambria" panose="02040503050406030204" pitchFamily="18" charset="0"/>
              </a:rPr>
              <a:t>Мастер-класс «</a:t>
            </a:r>
            <a:r>
              <a:rPr lang="en-US" sz="2600" b="1" dirty="0" err="1">
                <a:latin typeface="Cambria" panose="02040503050406030204" pitchFamily="18" charset="0"/>
              </a:rPr>
              <a:t>Wordwall</a:t>
            </a:r>
            <a:r>
              <a:rPr lang="en-US" sz="2600" b="1" dirty="0">
                <a:latin typeface="Cambria" panose="02040503050406030204" pitchFamily="18" charset="0"/>
              </a:rPr>
              <a:t> – </a:t>
            </a:r>
            <a:r>
              <a:rPr lang="ru-RU" sz="2600" b="1" dirty="0">
                <a:latin typeface="Cambria" panose="02040503050406030204" pitchFamily="18" charset="0"/>
              </a:rPr>
              <a:t>обучай, играя»</a:t>
            </a:r>
          </a:p>
        </p:txBody>
      </p:sp>
      <p:sp>
        <p:nvSpPr>
          <p:cNvPr id="4" name="Объект 1"/>
          <p:cNvSpPr txBox="1"/>
          <p:nvPr/>
        </p:nvSpPr>
        <p:spPr>
          <a:xfrm>
            <a:off x="169921" y="1633537"/>
            <a:ext cx="8827775" cy="435578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800" dirty="0">
              <a:latin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4360" y="1801368"/>
            <a:ext cx="826617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Tx/>
              <a:buChar char="-"/>
            </a:pPr>
            <a:endParaRPr lang="ru-RU" dirty="0" smtClean="0"/>
          </a:p>
          <a:p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С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помощью интерактивных игр можно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создавать </a:t>
            </a:r>
          </a:p>
          <a:p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комфортные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условия для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обучения, и это делает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учебно-воспитательный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процесс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более продуктивным, поскольку ученик </a:t>
            </a:r>
            <a:endParaRPr lang="ru-RU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чувствует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себя более уверенно, успешно, осознает </a:t>
            </a:r>
            <a:endParaRPr lang="ru-RU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свою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интеллектуальную состоятельность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Так как же создать игру под свой контент?</a:t>
            </a:r>
            <a:endParaRPr lang="ru-RU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699" y="4502276"/>
            <a:ext cx="2255837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919" y="539497"/>
            <a:ext cx="86906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latin typeface="Cambria" panose="02040503050406030204" pitchFamily="18" charset="0"/>
              </a:rPr>
              <a:t>Мастер-класс «</a:t>
            </a:r>
            <a:r>
              <a:rPr lang="en-US" sz="2600" b="1" dirty="0" err="1">
                <a:latin typeface="Cambria" panose="02040503050406030204" pitchFamily="18" charset="0"/>
              </a:rPr>
              <a:t>Wordwall</a:t>
            </a:r>
            <a:r>
              <a:rPr lang="en-US" sz="2600" b="1" dirty="0">
                <a:latin typeface="Cambria" panose="02040503050406030204" pitchFamily="18" charset="0"/>
              </a:rPr>
              <a:t> – </a:t>
            </a:r>
            <a:r>
              <a:rPr lang="ru-RU" sz="2600" b="1" dirty="0">
                <a:latin typeface="Cambria" panose="02040503050406030204" pitchFamily="18" charset="0"/>
              </a:rPr>
              <a:t>обучай, играя»</a:t>
            </a:r>
          </a:p>
        </p:txBody>
      </p:sp>
      <p:sp>
        <p:nvSpPr>
          <p:cNvPr id="4" name="Объект 1"/>
          <p:cNvSpPr txBox="1"/>
          <p:nvPr/>
        </p:nvSpPr>
        <p:spPr>
          <a:xfrm>
            <a:off x="169921" y="1633537"/>
            <a:ext cx="8827775" cy="435578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800" dirty="0">
              <a:latin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4360" y="1801368"/>
            <a:ext cx="61539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«Скажи мне – и я забуду, </a:t>
            </a:r>
            <a:endParaRPr lang="ru-RU" sz="28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покажи </a:t>
            </a:r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мне – и я запомню, </a:t>
            </a:r>
            <a:endParaRPr lang="ru-RU" sz="28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дай </a:t>
            </a:r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мне сделать – и я пойму» </a:t>
            </a:r>
            <a:endParaRPr lang="ru-RU" sz="28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ru-RU" sz="28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Конфуций</a:t>
            </a:r>
            <a:endParaRPr lang="ru-RU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476" y="4509802"/>
            <a:ext cx="2255837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</Words>
  <Application>Microsoft Office PowerPoint</Application>
  <PresentationFormat>Экран (4:3)</PresentationFormat>
  <Paragraphs>54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Арина</dc:creator>
  <cp:lastModifiedBy>Наталья</cp:lastModifiedBy>
  <cp:revision>69</cp:revision>
  <cp:lastPrinted>2024-05-27T04:05:00Z</cp:lastPrinted>
  <dcterms:created xsi:type="dcterms:W3CDTF">2023-01-05T11:41:00Z</dcterms:created>
  <dcterms:modified xsi:type="dcterms:W3CDTF">2024-11-12T19:26:30Z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E27136DE99914C2591FE2C0D7C7131C7_12</vt:lpwstr>
  </property>
  <property fmtid="{D5CDD505-2E9C-101B-9397-08002B2CF9AE}" pid="3" name="KSOProductBuildVer">
    <vt:lpwstr>1049-12.2.0.18607</vt:lpwstr>
  </property>
</Properties>
</file>