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261" r:id="rId4"/>
    <p:sldId id="262" r:id="rId5"/>
    <p:sldId id="263" r:id="rId6"/>
    <p:sldId id="278" r:id="rId7"/>
    <p:sldId id="283" r:id="rId8"/>
    <p:sldId id="264" r:id="rId9"/>
    <p:sldId id="265" r:id="rId10"/>
    <p:sldId id="277" r:id="rId11"/>
    <p:sldId id="266" r:id="rId12"/>
    <p:sldId id="284" r:id="rId13"/>
    <p:sldId id="267" r:id="rId14"/>
    <p:sldId id="285" r:id="rId15"/>
    <p:sldId id="268" r:id="rId16"/>
    <p:sldId id="269" r:id="rId17"/>
    <p:sldId id="270" r:id="rId18"/>
    <p:sldId id="286" r:id="rId19"/>
    <p:sldId id="271" r:id="rId20"/>
    <p:sldId id="272" r:id="rId21"/>
    <p:sldId id="279" r:id="rId22"/>
    <p:sldId id="280" r:id="rId23"/>
    <p:sldId id="273" r:id="rId24"/>
    <p:sldId id="274" r:id="rId25"/>
    <p:sldId id="281" r:id="rId26"/>
    <p:sldId id="282" r:id="rId27"/>
    <p:sldId id="275" r:id="rId28"/>
    <p:sldId id="276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8" autoAdjust="0"/>
  </p:normalViewPr>
  <p:slideViewPr>
    <p:cSldViewPr>
      <p:cViewPr varScale="1">
        <p:scale>
          <a:sx n="110" d="100"/>
          <a:sy n="110" d="100"/>
        </p:scale>
        <p:origin x="164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2017-2018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 года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Художественно-эстетическое</c:v>
                </c:pt>
                <c:pt idx="1">
                  <c:v>Познаватеьное</c:v>
                </c:pt>
                <c:pt idx="2">
                  <c:v>Речевое</c:v>
                </c:pt>
                <c:pt idx="3">
                  <c:v>Социально-коммуникативное</c:v>
                </c:pt>
                <c:pt idx="4">
                  <c:v>Физическое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0.41</c:v>
                </c:pt>
                <c:pt idx="1">
                  <c:v>0.43</c:v>
                </c:pt>
                <c:pt idx="2">
                  <c:v>0.41</c:v>
                </c:pt>
                <c:pt idx="3">
                  <c:v>0.38</c:v>
                </c:pt>
                <c:pt idx="4">
                  <c:v>0.52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Конец года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Художественно-эстетическое</c:v>
                </c:pt>
                <c:pt idx="1">
                  <c:v>Познаватеьное</c:v>
                </c:pt>
                <c:pt idx="2">
                  <c:v>Речевое</c:v>
                </c:pt>
                <c:pt idx="3">
                  <c:v>Социально-коммуникативное</c:v>
                </c:pt>
                <c:pt idx="4">
                  <c:v>Физическое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0.63</c:v>
                </c:pt>
                <c:pt idx="1">
                  <c:v>0.5</c:v>
                </c:pt>
                <c:pt idx="2">
                  <c:v>0.62</c:v>
                </c:pt>
                <c:pt idx="3">
                  <c:v>0.5</c:v>
                </c:pt>
                <c:pt idx="4">
                  <c:v>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5732664"/>
        <c:axId val="96140888"/>
        <c:axId val="0"/>
      </c:bar3DChart>
      <c:catAx>
        <c:axId val="957326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96140888"/>
        <c:crosses val="autoZero"/>
        <c:auto val="1"/>
        <c:lblAlgn val="ctr"/>
        <c:lblOffset val="100"/>
        <c:noMultiLvlLbl val="0"/>
      </c:catAx>
      <c:valAx>
        <c:axId val="96140888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crossAx val="957326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747302420530763"/>
          <c:y val="0.32398482994516153"/>
          <c:w val="0.19326771653543307"/>
          <c:h val="0.1577154427777411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2018-2019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42248845630407311"/>
          <c:y val="1.4067995310668231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 года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Художественно-эстетическое</c:v>
                </c:pt>
                <c:pt idx="1">
                  <c:v>Познавательное</c:v>
                </c:pt>
                <c:pt idx="2">
                  <c:v>Речевое</c:v>
                </c:pt>
                <c:pt idx="3">
                  <c:v>Социально-коммуникативное</c:v>
                </c:pt>
                <c:pt idx="4">
                  <c:v>Физическое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0.63</c:v>
                </c:pt>
                <c:pt idx="1">
                  <c:v>0.51</c:v>
                </c:pt>
                <c:pt idx="2">
                  <c:v>0.48</c:v>
                </c:pt>
                <c:pt idx="3">
                  <c:v>0.59</c:v>
                </c:pt>
                <c:pt idx="4">
                  <c:v>0.61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Конец года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Художественно-эстетическое</c:v>
                </c:pt>
                <c:pt idx="1">
                  <c:v>Познавательное</c:v>
                </c:pt>
                <c:pt idx="2">
                  <c:v>Речевое</c:v>
                </c:pt>
                <c:pt idx="3">
                  <c:v>Социально-коммуникативное</c:v>
                </c:pt>
                <c:pt idx="4">
                  <c:v>Физическое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0.78</c:v>
                </c:pt>
                <c:pt idx="1">
                  <c:v>0.66</c:v>
                </c:pt>
                <c:pt idx="2">
                  <c:v>0.65</c:v>
                </c:pt>
                <c:pt idx="3">
                  <c:v>0.79</c:v>
                </c:pt>
                <c:pt idx="4">
                  <c:v>0.76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0348672"/>
        <c:axId val="140349056"/>
        <c:axId val="0"/>
      </c:bar3DChart>
      <c:catAx>
        <c:axId val="1403486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40349056"/>
        <c:crosses val="autoZero"/>
        <c:auto val="1"/>
        <c:lblAlgn val="ctr"/>
        <c:lblOffset val="100"/>
        <c:noMultiLvlLbl val="0"/>
      </c:catAx>
      <c:valAx>
        <c:axId val="140349056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crossAx val="14034867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19" indent="0" algn="r">
              <a:buNone/>
              <a:defRPr>
                <a:solidFill>
                  <a:schemeClr val="tx1"/>
                </a:solidFill>
              </a:defRPr>
            </a:lvl1pPr>
            <a:lvl2pPr marL="457189" indent="0" algn="ctr">
              <a:buNone/>
            </a:lvl2pPr>
            <a:lvl3pPr marL="914378" indent="0" algn="ctr">
              <a:buNone/>
            </a:lvl3pPr>
            <a:lvl4pPr marL="1371566" indent="0" algn="ctr">
              <a:buNone/>
            </a:lvl4pPr>
            <a:lvl5pPr marL="1828754" indent="0" algn="ctr">
              <a:buNone/>
            </a:lvl5pPr>
            <a:lvl6pPr marL="2285943" indent="0" algn="ctr">
              <a:buNone/>
            </a:lvl6pPr>
            <a:lvl7pPr marL="2743132" indent="0" algn="ctr">
              <a:buNone/>
            </a:lvl7pPr>
            <a:lvl8pPr marL="3200320" indent="0" algn="ctr">
              <a:buNone/>
            </a:lvl8pPr>
            <a:lvl9pPr marL="3657509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5840B-04FA-49F1-89C4-5A6E7D1D13EF}" type="datetimeFigureOut">
              <a:rPr lang="ru-RU" smtClean="0"/>
              <a:t>12.11.2019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3B06-D0C8-4423-B61A-1A59BEBAAED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5840B-04FA-49F1-89C4-5A6E7D1D13EF}" type="datetimeFigureOut">
              <a:rPr lang="ru-RU" smtClean="0"/>
              <a:t>12.11.2019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3B06-D0C8-4423-B61A-1A59BEBAAE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5840B-04FA-49F1-89C4-5A6E7D1D13EF}" type="datetimeFigureOut">
              <a:rPr lang="ru-RU" smtClean="0"/>
              <a:t>12.11.2019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3B06-D0C8-4423-B61A-1A59BEBAAE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5840B-04FA-49F1-89C4-5A6E7D1D13EF}" type="datetimeFigureOut">
              <a:rPr lang="ru-RU" smtClean="0"/>
              <a:t>12.11.2019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3B06-D0C8-4423-B61A-1A59BEBAAE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5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5840B-04FA-49F1-89C4-5A6E7D1D13EF}" type="datetimeFigureOut">
              <a:rPr lang="ru-RU" smtClean="0"/>
              <a:t>12.11.2019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3B06-D0C8-4423-B61A-1A59BEBAAED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5840B-04FA-49F1-89C4-5A6E7D1D13EF}" type="datetimeFigureOut">
              <a:rPr lang="ru-RU" smtClean="0"/>
              <a:t>12.11.2019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3B06-D0C8-4423-B61A-1A59BEBAAE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859758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1" y="2514601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514601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5840B-04FA-49F1-89C4-5A6E7D1D13EF}" type="datetimeFigureOut">
              <a:rPr lang="ru-RU" smtClean="0"/>
              <a:t>12.11.2019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3B06-D0C8-4423-B61A-1A59BEBAAE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5840B-04FA-49F1-89C4-5A6E7D1D13EF}" type="datetimeFigureOut">
              <a:rPr lang="ru-RU" smtClean="0"/>
              <a:t>12.11.2019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3B06-D0C8-4423-B61A-1A59BEBAAE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5840B-04FA-49F1-89C4-5A6E7D1D13EF}" type="datetimeFigureOut">
              <a:rPr lang="ru-RU" smtClean="0"/>
              <a:t>12.11.2019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3B06-D0C8-4423-B61A-1A59BEBAAE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1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5840B-04FA-49F1-89C4-5A6E7D1D13EF}" type="datetimeFigureOut">
              <a:rPr lang="ru-RU" smtClean="0"/>
              <a:t>12.11.2019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3B06-D0C8-4423-B61A-1A59BEBAAE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5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7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5840B-04FA-49F1-89C4-5A6E7D1D13EF}" type="datetimeFigureOut">
              <a:rPr lang="ru-RU" smtClean="0"/>
              <a:t>12.11.2019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609600" cy="365125"/>
          </a:xfrm>
        </p:spPr>
        <p:txBody>
          <a:bodyPr/>
          <a:lstStyle/>
          <a:p>
            <a:fld id="{58573B06-D0C8-4423-B61A-1A59BEBAAED4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6" y="5816601"/>
            <a:ext cx="9163051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1" y="6219826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6" y="-7144"/>
            <a:ext cx="9163051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1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25840B-04FA-49F1-89C4-5A6E7D1D13EF}" type="datetimeFigureOut">
              <a:rPr lang="ru-RU" smtClean="0"/>
              <a:t>12.11.2019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1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1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8573B06-D0C8-4423-B61A-1A59BEBAAED4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13" indent="-274313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64" indent="-246882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indent="-246882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690" indent="-210307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03" indent="-210307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17" indent="-210307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192" indent="-182876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05" indent="-182876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19" indent="-182876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1276052"/>
          </a:xfrm>
        </p:spPr>
        <p:txBody>
          <a:bodyPr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ru-RU" sz="1800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Министерство общего и среднего образования Свердловской области</a:t>
            </a:r>
            <a:br>
              <a:rPr lang="ru-RU" sz="1800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1800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Отдел образования администрации Ленинского района </a:t>
            </a:r>
            <a:br>
              <a:rPr lang="ru-RU" sz="1800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1800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Муниципальное  автономное дошкольное образовательное учреждение – </a:t>
            </a:r>
            <a:br>
              <a:rPr lang="ru-RU" sz="1800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1800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детский сад № 126</a:t>
            </a:r>
            <a:endParaRPr lang="ru-RU" sz="1800" dirty="0">
              <a:ln w="6600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51920" y="3082693"/>
            <a:ext cx="4528592" cy="2232248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  <a:buClr>
                <a:srgbClr val="FF6600"/>
              </a:buClr>
              <a:buSzPct val="75000"/>
              <a:defRPr/>
            </a:pPr>
            <a:r>
              <a:rPr lang="ru-RU" sz="3000" b="1" i="1" kern="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Лепетан</a:t>
            </a:r>
            <a:r>
              <a:rPr lang="ru-RU" sz="3200" b="1" i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 </a:t>
            </a:r>
            <a:r>
              <a:rPr lang="ru-RU" sz="3000" b="1" i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Наталья</a:t>
            </a:r>
            <a:r>
              <a:rPr lang="ru-RU" sz="3200" b="1" i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 </a:t>
            </a:r>
            <a:r>
              <a:rPr lang="ru-RU" sz="3000" b="1" i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Владимировна</a:t>
            </a:r>
          </a:p>
          <a:p>
            <a:pPr lvl="0" fontAlgn="base">
              <a:spcAft>
                <a:spcPct val="0"/>
              </a:spcAft>
              <a:buClr>
                <a:srgbClr val="FF6600"/>
              </a:buClr>
              <a:buSzPct val="75000"/>
              <a:defRPr/>
            </a:pPr>
            <a:r>
              <a:rPr lang="ru-RU" sz="2400" kern="0" dirty="0">
                <a:solidFill>
                  <a:srgbClr val="0000FF"/>
                </a:solidFill>
                <a:latin typeface="Verdana"/>
              </a:rPr>
              <a:t>Воспитатель </a:t>
            </a:r>
            <a:br>
              <a:rPr lang="ru-RU" sz="2400" kern="0" dirty="0">
                <a:solidFill>
                  <a:srgbClr val="0000FF"/>
                </a:solidFill>
                <a:latin typeface="Verdana"/>
              </a:rPr>
            </a:br>
            <a:r>
              <a:rPr lang="ru-RU" sz="2400" kern="0" dirty="0">
                <a:solidFill>
                  <a:srgbClr val="0000FF"/>
                </a:solidFill>
                <a:latin typeface="Verdana"/>
              </a:rPr>
              <a:t>МАДОУ детский сад № 126</a:t>
            </a:r>
          </a:p>
          <a:p>
            <a:pPr lvl="0" fontAlgn="base">
              <a:spcAft>
                <a:spcPct val="0"/>
              </a:spcAft>
              <a:buClr>
                <a:srgbClr val="FF6600"/>
              </a:buClr>
              <a:buSzPct val="75000"/>
              <a:defRPr/>
            </a:pPr>
            <a:endParaRPr lang="ru-RU" sz="2400" b="1" i="1" kern="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/>
            </a:endParaRPr>
          </a:p>
          <a:p>
            <a:endParaRPr lang="ru-RU" dirty="0"/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45" y="2132856"/>
            <a:ext cx="2953349" cy="443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31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886" y="136839"/>
            <a:ext cx="8229600" cy="578328"/>
          </a:xfrm>
        </p:spPr>
        <p:txBody>
          <a:bodyPr>
            <a:noAutofit/>
          </a:bodyPr>
          <a:lstStyle/>
          <a:p>
            <a:pPr algn="ctr"/>
            <a:r>
              <a:rPr lang="ru-RU" sz="3600" b="1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Центры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Кирилл\Desktop\фото презентация\Оксане\фото группы лицензирование\IMG_30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935" y="1234878"/>
            <a:ext cx="3240360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5" descr="C:\Users\Кирилл\Desktop\фото презентация\Оксане\фото группы лицензирование\IMG_3102.JPG"/>
          <p:cNvPicPr>
            <a:picLocks noChangeAspect="1" noChangeArrowheads="1"/>
          </p:cNvPicPr>
          <p:nvPr/>
        </p:nvPicPr>
        <p:blipFill rotWithShape="1">
          <a:blip r:embed="rId3" cstate="print"/>
          <a:srcRect l="21447"/>
          <a:stretch/>
        </p:blipFill>
        <p:spPr bwMode="auto">
          <a:xfrm rot="5400000">
            <a:off x="6532622" y="1249538"/>
            <a:ext cx="2458147" cy="23469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5" descr="C:\Users\Кирилл\Desktop\фото презентация\Оксане\фото группы лицензирование\IMG_30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171677" y="1380788"/>
            <a:ext cx="3600401" cy="2944299"/>
          </a:xfrm>
          <a:prstGeom prst="rect">
            <a:avLst/>
          </a:prstGeom>
          <a:ln w="127000" cap="sq">
            <a:solidFill>
              <a:srgbClr val="7030A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Picture 5" descr="C:\Users\Кирилл\Desktop\фото презентация\Оксане\фото группы лицензирование\IMG_30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1" y="3861048"/>
            <a:ext cx="3350146" cy="26423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4" descr="C:\Users\Кирилл\Desktop\фото презентация\Оксане\фото группы лицензирование\IMG_30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3" y="4179261"/>
            <a:ext cx="3292875" cy="2414775"/>
          </a:xfrm>
          <a:prstGeom prst="roundRect">
            <a:avLst>
              <a:gd name="adj" fmla="val 11111"/>
            </a:avLst>
          </a:prstGeom>
          <a:ln w="190500" cap="rnd">
            <a:solidFill>
              <a:schemeClr val="bg2">
                <a:lumMod val="5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673887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622" y="836712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Центры социально-коммуникативного развития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C:\Users\Кирилл\Desktop\Новая папка\IMG_105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490" y="1988840"/>
            <a:ext cx="2218355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C:\Users\Кирилл\Desktop\фото презентация\Оксане\фото Дети везде\DSC_64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418353"/>
            <a:ext cx="2520280" cy="1800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 descr="D:\работа Оксана\атестация 2018\фото к презентации\фото презентация\Оксане\фото Дети везде\DSC_6534 (2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4566" y="1988840"/>
            <a:ext cx="3241964" cy="2086495"/>
          </a:xfrm>
          <a:prstGeom prst="roundRect">
            <a:avLst>
              <a:gd name="adj" fmla="val 11111"/>
            </a:avLst>
          </a:prstGeom>
          <a:ln w="190500" cap="rnd">
            <a:solidFill>
              <a:srgbClr val="FFFF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Picture 3" descr="C:\Users\Кирилл\Desktop\Новая папка\DSC_6502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3" y="4418353"/>
            <a:ext cx="2880320" cy="1800200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4" descr="C:\Users\Кирилл\Desktop\на печать садик\20171213_0940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348197" y="1868827"/>
            <a:ext cx="2424270" cy="2232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5" descr="D:\работа Оксана\атестация 2018\на печать садик\IMG-b5c0395784ea39fd48256e5cd840ad59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4490361"/>
            <a:ext cx="2448272" cy="1728192"/>
          </a:xfrm>
          <a:prstGeom prst="roundRect">
            <a:avLst>
              <a:gd name="adj" fmla="val 11111"/>
            </a:avLst>
          </a:prstGeom>
          <a:ln w="190500" cap="rnd">
            <a:solidFill>
              <a:srgbClr val="7030A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860250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650336"/>
          </a:xfrm>
        </p:spPr>
        <p:txBody>
          <a:bodyPr/>
          <a:lstStyle/>
          <a:p>
            <a:pPr algn="ctr"/>
            <a:r>
              <a:rPr lang="ru-RU" sz="3600" b="1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Предметно развивающая среда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" descr="C:\Users\Кирилл\Downloads\IMG-af441ee392feeffcdb1f85ef1f107b42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248" y="1484784"/>
            <a:ext cx="2593571" cy="19451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C:\Users\Кирилл\Desktop\фото презентация\Оксане\фотки детей (группа, улица)\DSC_01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0417" y="1494803"/>
            <a:ext cx="2952327" cy="1968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C:\Users\Кирилл\Downloads\IMG-32dfce3f66520735d3697f7c1d5139e6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518804"/>
            <a:ext cx="2592288" cy="19442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C:\Users\Кирилл\Desktop\фото презентация\Оксане\фото Дети везде\экспериментирование\P_20161031_1022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9124" y="3645024"/>
            <a:ext cx="2808312" cy="1728192"/>
          </a:xfrm>
          <a:prstGeom prst="rect">
            <a:avLst/>
          </a:prstGeom>
          <a:ln w="190500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10" descr="C:\Documents and Settings\Admin\Рабочий стол\фото пр\фотоальбомы\IMG_20170203_165921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683757" y="3645024"/>
            <a:ext cx="1959684" cy="2592288"/>
          </a:xfrm>
          <a:prstGeom prst="roundRect">
            <a:avLst>
              <a:gd name="adj" fmla="val 11111"/>
            </a:avLst>
          </a:prstGeom>
          <a:ln w="190500" cap="rnd">
            <a:solidFill>
              <a:srgbClr val="7030A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Picture 11" descr="C:\Documents and Settings\Admin\Рабочий стол\фото пр\фотоальбомы\IMG_20170203_165004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149635" y="3789040"/>
            <a:ext cx="2520280" cy="17281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30913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079" y="404664"/>
            <a:ext cx="8229600" cy="722344"/>
          </a:xfrm>
        </p:spPr>
        <p:txBody>
          <a:bodyPr>
            <a:normAutofit/>
          </a:bodyPr>
          <a:lstStyle/>
          <a:p>
            <a:pPr algn="ctr"/>
            <a:r>
              <a:rPr lang="ru-RU" sz="3600" b="1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Мы рисуем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94232"/>
            <a:ext cx="2678092" cy="1985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89040"/>
            <a:ext cx="2719459" cy="20162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553" y="1484785"/>
            <a:ext cx="2726653" cy="2021558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789040"/>
            <a:ext cx="2719458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445" y="1484784"/>
            <a:ext cx="2622335" cy="1944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418" y="3760236"/>
            <a:ext cx="2797161" cy="2073833"/>
          </a:xfrm>
          <a:prstGeom prst="rect">
            <a:avLst/>
          </a:prstGeom>
          <a:ln w="127000" cap="sq">
            <a:solidFill>
              <a:srgbClr val="FF00FF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5759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4" y="855045"/>
            <a:ext cx="3549954" cy="2631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669037"/>
            <a:ext cx="3600400" cy="26693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824492"/>
            <a:ext cx="3591165" cy="2662512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66824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1"/>
            <a:ext cx="8229600" cy="722344"/>
          </a:xfrm>
        </p:spPr>
        <p:txBody>
          <a:bodyPr>
            <a:normAutofit/>
          </a:bodyPr>
          <a:lstStyle/>
          <a:p>
            <a:pPr algn="ctr"/>
            <a:r>
              <a:rPr lang="ru-RU" sz="3600" b="1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Дидактические игры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Кирилл\Desktop\фото презентация\Оксане\фото Дети везде\DSC_6598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478" y="1484784"/>
            <a:ext cx="2964402" cy="2052229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3" descr="C:\Users\Кирилл\Downloads\IMG-ba64195cb50d5a96bdf6e438940850af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933056"/>
            <a:ext cx="2208246" cy="1656184"/>
          </a:xfrm>
          <a:prstGeom prst="roundRect">
            <a:avLst>
              <a:gd name="adj" fmla="val 11111"/>
            </a:avLst>
          </a:prstGeom>
          <a:ln w="190500" cap="rnd">
            <a:solidFill>
              <a:srgbClr val="FFFF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Picture 2" descr="C:\Documents and Settings\Admin\Рабочий стол\фото пр\ди сенсорика\detsad-114916-14305727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3773264" y="1484785"/>
            <a:ext cx="1704109" cy="12261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C:\Users\Кирилл\Desktop\фото презентация\Оксане\фото для презентации\P_20161107_1602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55075" y="4437112"/>
            <a:ext cx="2304255" cy="1296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3" descr="C:\Documents and Settings\Admin\Рабочий стол\фото пр\ди сенсорика\detsad-116435-1452340282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740618" y="2951091"/>
            <a:ext cx="1733167" cy="12527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C:\Users\Кирилл\Downloads\IMG-d3aa47c60bdc03431478a595ba43d536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59331" y="1484785"/>
            <a:ext cx="2736304" cy="2052229"/>
          </a:xfrm>
          <a:prstGeom prst="rect">
            <a:avLst/>
          </a:prstGeom>
          <a:ln w="127000" cap="sq">
            <a:solidFill>
              <a:srgbClr val="0070C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Picture 4" descr="C:\Users\Кирилл\Downloads\IMG-8563345d06600b9305fb88f4d4878aef-V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7" y="3915054"/>
            <a:ext cx="2232248" cy="1674186"/>
          </a:xfrm>
          <a:prstGeom prst="roundRect">
            <a:avLst>
              <a:gd name="adj" fmla="val 11111"/>
            </a:avLst>
          </a:prstGeom>
          <a:ln w="190500" cap="rnd">
            <a:solidFill>
              <a:srgbClr val="FF99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194199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pPr algn="ctr"/>
            <a:r>
              <a:rPr lang="ru-RU" sz="3600" b="1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 работе с семьями воспитанников применяю разные формы и методы</a:t>
            </a:r>
            <a:r>
              <a:rPr lang="ru-RU" sz="3600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7"/>
            <a:ext cx="8229600" cy="4551784"/>
          </a:xfrm>
        </p:spPr>
        <p:txBody>
          <a:bodyPr>
            <a:normAutofit lnSpcReduction="10000"/>
          </a:bodyPr>
          <a:lstStyle/>
          <a:p>
            <a:pPr algn="just" eaLnBrk="0" fontAlgn="base" hangingPunct="0">
              <a:spcAft>
                <a:spcPct val="0"/>
              </a:spcAft>
              <a:buClr>
                <a:schemeClr val="accent1">
                  <a:lumMod val="50000"/>
                </a:schemeClr>
              </a:buClr>
              <a:buSzPct val="75000"/>
            </a:pPr>
            <a:r>
              <a:rPr lang="ru-RU" sz="2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тематические беседы, круглые столы, собрания-дискуссии, индивидуальные консультации, что способствует установлению доверительных отношений;  </a:t>
            </a:r>
          </a:p>
          <a:p>
            <a:pPr algn="just" eaLnBrk="0" fontAlgn="base" hangingPunct="0">
              <a:spcAft>
                <a:spcPct val="0"/>
              </a:spcAft>
              <a:buClr>
                <a:schemeClr val="accent1">
                  <a:lumMod val="50000"/>
                </a:schemeClr>
              </a:buClr>
              <a:buSzPct val="75000"/>
            </a:pPr>
            <a:r>
              <a:rPr lang="ru-RU" sz="2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рекомендации родителям (законным представителям) в форме буклетов и памяток с советами по вопросам развития детей дошкольного возраста, правилами и рекомендациями по обеспечению  эмоционально комфортного пребывания ребенка в детском саду;</a:t>
            </a:r>
          </a:p>
          <a:p>
            <a:pPr algn="just" eaLnBrk="0" fontAlgn="base" hangingPunct="0">
              <a:spcAft>
                <a:spcPct val="0"/>
              </a:spcAft>
              <a:buClr>
                <a:schemeClr val="accent1">
                  <a:lumMod val="50000"/>
                </a:schemeClr>
              </a:buClr>
              <a:buSzPct val="75000"/>
            </a:pPr>
            <a:r>
              <a:rPr lang="ru-RU" sz="2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совместные проекты по темам: «День матери», «Наша семья» с использованием мультимедийной презентации;</a:t>
            </a:r>
          </a:p>
          <a:p>
            <a:pPr algn="just" eaLnBrk="0" fontAlgn="base" hangingPunct="0">
              <a:spcAft>
                <a:spcPct val="0"/>
              </a:spcAft>
              <a:buClr>
                <a:schemeClr val="accent1">
                  <a:lumMod val="50000"/>
                </a:schemeClr>
              </a:buClr>
              <a:buSzPct val="75000"/>
            </a:pPr>
            <a:r>
              <a:rPr lang="ru-RU" sz="2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тематические фотоконкурсы: «Наш любимый детский сад», «Моя семья»;</a:t>
            </a:r>
          </a:p>
          <a:p>
            <a:pPr algn="just" eaLnBrk="0" fontAlgn="base" hangingPunct="0">
              <a:spcAft>
                <a:spcPct val="0"/>
              </a:spcAft>
              <a:buClr>
                <a:schemeClr val="accent1">
                  <a:lumMod val="50000"/>
                </a:schemeClr>
              </a:buClr>
              <a:buSzPct val="75000"/>
            </a:pPr>
            <a:r>
              <a:rPr lang="ru-RU" sz="2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тематические выставки совместных семейных работ: конкурсы «Подделки из природного материала», «Дары осени», «Наши руки не для скуки», «Новогодняя игрушка».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2106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7" y="260648"/>
            <a:ext cx="8229600" cy="722344"/>
          </a:xfrm>
        </p:spPr>
        <p:txBody>
          <a:bodyPr>
            <a:normAutofit/>
          </a:bodyPr>
          <a:lstStyle/>
          <a:p>
            <a:pPr algn="ctr"/>
            <a:r>
              <a:rPr lang="ru-RU" sz="3600" b="1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Взаимодействие с семьей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Documents and Settings\Admin\Рабочий стол\фото пр\день матери\IMG_38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07704" y="3404998"/>
            <a:ext cx="4682444" cy="3121630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F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Picture 3" descr="C:\Users\Кирилл\Desktop\фото презентация\Оксане\фото для презентации\P_20170207_1456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24744"/>
            <a:ext cx="3891844" cy="21891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C:\Users\Кирилл\Desktop\фото презентация\Оксане\фото для презентации\P_20170207_1512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7" y="1124745"/>
            <a:ext cx="3891844" cy="21891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603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10697"/>
            <a:ext cx="2160240" cy="2916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9" y="701010"/>
            <a:ext cx="2184242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908720"/>
            <a:ext cx="2951820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749349"/>
            <a:ext cx="3695433" cy="24636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459" y="3751941"/>
            <a:ext cx="3691544" cy="24610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0219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b="1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Взаимодействие с семьей:</a:t>
            </a:r>
            <a:br>
              <a:rPr lang="ru-RU" sz="3600" b="1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оформление участка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C:\Documents and Settings\Admin\Рабочий стол\фото пр\зимние участки\IMG-20170114-WA0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7544" y="1489801"/>
            <a:ext cx="3973959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2" descr="C:\Users\Кирилл\Desktop\фото презентация\Оксане\фотки детей (группа, улица)\DSC_01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506732"/>
            <a:ext cx="3384376" cy="22562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 descr="C:\Users\Кирилл\Desktop\на печать садик\IMG-f34f490dd0205952b2a2ada1eb99ec55-V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045407"/>
            <a:ext cx="3384376" cy="25382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 descr="C:\Users\Кирилл\Desktop\фото презентация\Оксане\фотки детей (группа, улица)\DSC_01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4345" y="4038416"/>
            <a:ext cx="3787799" cy="25251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87637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792088"/>
          </a:xfrm>
        </p:spPr>
        <p:txBody>
          <a:bodyPr>
            <a:noAutofit/>
          </a:bodyPr>
          <a:lstStyle/>
          <a:p>
            <a:pPr algn="ctr"/>
            <a:r>
              <a:rPr lang="ru-RU" sz="2800" b="1" kern="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Лепетан</a:t>
            </a:r>
            <a:r>
              <a:rPr lang="ru-RU" sz="28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 Наталья Владимировна</a:t>
            </a:r>
            <a:r>
              <a:rPr lang="ru-RU" sz="2800" b="1" i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/>
            </a:r>
            <a:br>
              <a:rPr lang="ru-RU" sz="2800" b="1" i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</a:br>
            <a:r>
              <a:rPr lang="ru-RU" sz="2800" kern="0" dirty="0">
                <a:solidFill>
                  <a:srgbClr val="0000FF"/>
                </a:solidFill>
                <a:latin typeface="Verdana"/>
              </a:rPr>
              <a:t>Воспитатель МАДОУ детский сад № 126</a:t>
            </a:r>
            <a:endParaRPr lang="ru-RU" sz="2800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8" y="1628801"/>
            <a:ext cx="7408333" cy="4497363"/>
          </a:xfrm>
        </p:spPr>
        <p:txBody>
          <a:bodyPr>
            <a:normAutofit lnSpcReduction="10000"/>
          </a:bodyPr>
          <a:lstStyle/>
          <a:p>
            <a:pPr marL="0" indent="0" algn="just">
              <a:buClr>
                <a:srgbClr val="31B6FD"/>
              </a:buClr>
              <a:buNone/>
            </a:pPr>
            <a:r>
              <a:rPr lang="ru-RU" sz="1500" b="1" u="sng" dirty="0">
                <a:solidFill>
                  <a:srgbClr val="073E87"/>
                </a:solidFill>
                <a:latin typeface="Times New Roman"/>
                <a:ea typeface="Times New Roman"/>
              </a:rPr>
              <a:t>Образование:</a:t>
            </a:r>
          </a:p>
          <a:p>
            <a:pPr algn="just">
              <a:buClr>
                <a:srgbClr val="31B6FD"/>
              </a:buClr>
            </a:pPr>
            <a:r>
              <a:rPr lang="ru-RU" sz="1500" dirty="0">
                <a:solidFill>
                  <a:srgbClr val="073E87"/>
                </a:solidFill>
                <a:latin typeface="Times New Roman"/>
                <a:ea typeface="Times New Roman"/>
              </a:rPr>
              <a:t>1995 год, Актюбинское педагогическое училище по специальности «Преподавание в начальных классах общеобразовательной школы», квалификация: учитель начальных классов, организатор внеклассной работы.</a:t>
            </a:r>
          </a:p>
          <a:p>
            <a:pPr algn="just">
              <a:buClr>
                <a:srgbClr val="31B6FD"/>
              </a:buClr>
            </a:pPr>
            <a:r>
              <a:rPr lang="ru-RU" sz="1500" dirty="0">
                <a:solidFill>
                  <a:srgbClr val="073E87"/>
                </a:solidFill>
                <a:latin typeface="Times New Roman"/>
                <a:ea typeface="Times New Roman"/>
              </a:rPr>
              <a:t>2000 год, Государственный Актюбинский университет им. Х. </a:t>
            </a:r>
            <a:r>
              <a:rPr lang="ru-RU" sz="1500" dirty="0" err="1">
                <a:solidFill>
                  <a:srgbClr val="073E87"/>
                </a:solidFill>
                <a:latin typeface="Times New Roman"/>
                <a:ea typeface="Times New Roman"/>
              </a:rPr>
              <a:t>Жубанова</a:t>
            </a:r>
            <a:r>
              <a:rPr lang="ru-RU" sz="1500" dirty="0">
                <a:solidFill>
                  <a:srgbClr val="073E87"/>
                </a:solidFill>
                <a:latin typeface="Times New Roman"/>
                <a:ea typeface="Times New Roman"/>
              </a:rPr>
              <a:t> по специальности педагогика и методика начального обучения, квалификация: учитель начальных классов.</a:t>
            </a:r>
          </a:p>
          <a:p>
            <a:pPr algn="just">
              <a:buClr>
                <a:srgbClr val="31B6FD"/>
              </a:buClr>
              <a:buSzPct val="100000"/>
            </a:pPr>
            <a:r>
              <a:rPr lang="ru-RU" sz="1500" dirty="0">
                <a:solidFill>
                  <a:srgbClr val="073E87"/>
                </a:solidFill>
                <a:latin typeface="Times New Roman"/>
                <a:ea typeface="Times New Roman"/>
              </a:rPr>
              <a:t>2016 год, АНО «Академия дополнительного профессионального образования» профессиональная переподготовка по программе дополнительного профессионального образования "Дошкольная педагогика. Воспитание и развитие детей в ДОО", 288 часов.</a:t>
            </a:r>
          </a:p>
          <a:p>
            <a:pPr marL="0" indent="0" algn="just">
              <a:buNone/>
            </a:pPr>
            <a:r>
              <a:rPr lang="ru-RU" sz="1500" b="1" u="sng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Сведения о повышении квалификации: </a:t>
            </a:r>
          </a:p>
          <a:p>
            <a:pPr algn="just"/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2017 год, ФГБОУ ВО «Уральский государственный педагогический университет» по дополнительной профессиональной программе «Образовательная робототехника как средство развития обучающихся (воспитанников)», 48 часов.</a:t>
            </a:r>
          </a:p>
          <a:p>
            <a:pPr algn="just"/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2019 год, ООО "Учебный центр "Новатор"" по дополнительной профессиональной программе "Оказание первой помощи до оказания медицинской помощи", 16 часов.</a:t>
            </a:r>
          </a:p>
          <a:p>
            <a:pPr marL="0" indent="0" algn="just">
              <a:buNone/>
            </a:pPr>
            <a:r>
              <a:rPr lang="ru-RU" sz="1500" b="1" u="sng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Стаж педагогической работы 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– 24 года, </a:t>
            </a:r>
          </a:p>
          <a:p>
            <a:pPr marL="0" indent="0" algn="just">
              <a:buNone/>
            </a:pP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в данной должности – 19 лет; в данном учреждении – 3,9 года.</a:t>
            </a:r>
          </a:p>
          <a:p>
            <a:pPr marL="0" indent="0" algn="just">
              <a:buNone/>
            </a:pPr>
            <a:endParaRPr lang="ru-RU" sz="1200" dirty="0">
              <a:solidFill>
                <a:srgbClr val="073E87"/>
              </a:solidFill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0022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0729"/>
            <a:ext cx="8229600" cy="938368"/>
          </a:xfrm>
        </p:spPr>
        <p:txBody>
          <a:bodyPr>
            <a:noAutofit/>
          </a:bodyPr>
          <a:lstStyle/>
          <a:p>
            <a:pPr algn="ctr"/>
            <a:r>
              <a:rPr lang="ru-RU" sz="2800" b="1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Итогом проделанной за </a:t>
            </a:r>
            <a:r>
              <a:rPr lang="ru-RU" sz="2800" b="1" kern="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800" b="1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период образовательной работы с детьми являются: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Стабильные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положительные результаты освоения воспитанниками образовательной программы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848884"/>
            <a:ext cx="2503996" cy="37170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848884"/>
            <a:ext cx="2637476" cy="37170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067701"/>
            <a:ext cx="4032448" cy="31460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1587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60"/>
            <a:ext cx="3809263" cy="4104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053696"/>
            <a:ext cx="3654620" cy="499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4430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37972"/>
            <a:ext cx="2952328" cy="328707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6"/>
            <a:ext cx="4032448" cy="23655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5" y="260648"/>
            <a:ext cx="2808312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833664"/>
            <a:ext cx="3995936" cy="25563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01945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52737"/>
            <a:ext cx="8229600" cy="866360"/>
          </a:xfrm>
        </p:spPr>
        <p:txBody>
          <a:bodyPr>
            <a:noAutofit/>
          </a:bodyPr>
          <a:lstStyle/>
          <a:p>
            <a:pPr algn="ctr"/>
            <a:r>
              <a:rPr lang="ru-RU" sz="2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Сводная таблица результатов освоения воспитанниками основной общеобразовательной программы.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6753109"/>
              </p:ext>
            </p:extLst>
          </p:nvPr>
        </p:nvGraphicFramePr>
        <p:xfrm>
          <a:off x="457200" y="1935164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407452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1822660"/>
              </p:ext>
            </p:extLst>
          </p:nvPr>
        </p:nvGraphicFramePr>
        <p:xfrm>
          <a:off x="457200" y="908050"/>
          <a:ext cx="8229600" cy="5416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31969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75219"/>
            <a:ext cx="8229600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Участие педагога:</a:t>
            </a:r>
            <a:br>
              <a:rPr lang="ru-RU" sz="3600" b="1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Праздники, развлечения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955" y="3956570"/>
            <a:ext cx="3662815" cy="24418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138" y="1485388"/>
            <a:ext cx="3656709" cy="24378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46" y="4073509"/>
            <a:ext cx="3532492" cy="23549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92325"/>
            <a:ext cx="3635896" cy="24239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00618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650336"/>
          </a:xfrm>
        </p:spPr>
        <p:txBody>
          <a:bodyPr>
            <a:normAutofit/>
          </a:bodyPr>
          <a:lstStyle/>
          <a:p>
            <a:pPr algn="ctr"/>
            <a:r>
              <a:rPr lang="ru-RU" sz="3600" b="1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Участие педагога: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706193"/>
            <a:ext cx="2211676" cy="290402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42" y="3706193"/>
            <a:ext cx="2201243" cy="28699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010851"/>
            <a:ext cx="2207930" cy="28007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010851"/>
            <a:ext cx="2160240" cy="28694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104" y="3706194"/>
            <a:ext cx="2248607" cy="289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91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kern="0" dirty="0">
                <a:solidFill>
                  <a:srgbClr val="00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На следующий </a:t>
            </a:r>
            <a:r>
              <a:rPr lang="ru-RU" sz="3600" b="1" kern="0" dirty="0" err="1">
                <a:solidFill>
                  <a:srgbClr val="00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3600" b="1" kern="0" dirty="0">
                <a:solidFill>
                  <a:srgbClr val="00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период планирую:</a:t>
            </a:r>
            <a:r>
              <a:rPr lang="ru-RU" sz="3600" b="1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Продолжать изучать и внедрять в образовательный процесс новые виды нетрадиционных техник рисования;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Разработать и внедрить в образовательную деятельность творческий проект по изобразительной деятельности, используя нетрадиционные техники рисования.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Совершенствовать методы и формы работы в просвещении родителей по творческому развитию дошкольников, а также педагогические условия в соответствии с требованиями ФГОС и повышения качества художественно-эстетического развития детей.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42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866360"/>
          </a:xfrm>
        </p:spPr>
        <p:txBody>
          <a:bodyPr/>
          <a:lstStyle/>
          <a:p>
            <a:pPr algn="ctr"/>
            <a:r>
              <a:rPr lang="ru-RU" sz="4400" b="1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Спасибо за внимание!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C:\Users\Кирилл\Desktop\фото презентация\Оксане\фото Дети везде\DSC_6328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772817"/>
            <a:ext cx="6768752" cy="44982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40415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kern="0" dirty="0">
                <a:solidFill>
                  <a:srgbClr val="002060"/>
                </a:solidFill>
                <a:latin typeface="Garamond"/>
              </a:rPr>
              <a:t>Нормативно-правовое обеспечение педагогической деятельности: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935480"/>
            <a:ext cx="8363272" cy="4389120"/>
          </a:xfr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2800" kern="0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Федеральный закон «Об образовании  в Российской Федерации» № 273-ФЗ от 29.12.2012 г.</a:t>
            </a:r>
            <a:endParaRPr lang="ru-RU" sz="1000" kern="0" dirty="0">
              <a:solidFill>
                <a:srgbClr val="0000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2800" kern="0" dirty="0">
                <a:solidFill>
                  <a:srgbClr val="0A0A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Федеральный государственный образовательный стандарт дошкольного образования от 17.10.2013 г.</a:t>
            </a:r>
            <a:endParaRPr lang="ru-RU" sz="1000" kern="0" dirty="0">
              <a:solidFill>
                <a:srgbClr val="0A0A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2800" kern="0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Санитарно – эпидемиологические требования  (</a:t>
            </a:r>
            <a:r>
              <a:rPr lang="ru-RU" sz="2800" kern="0" dirty="0" err="1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СанПин</a:t>
            </a:r>
            <a:r>
              <a:rPr lang="ru-RU" sz="2800" kern="0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2.4.1.3049-13)</a:t>
            </a:r>
            <a:endParaRPr lang="ru-RU" sz="1000" kern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2800" kern="0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Устав МАДОУ детский сад № 126</a:t>
            </a:r>
            <a:endParaRPr lang="ru-RU" sz="1000" kern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2800" kern="0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Конвенция о правах ребенка</a:t>
            </a:r>
            <a:endParaRPr lang="ru-RU" sz="1000" kern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2800" kern="0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Трудовой Кодекс РФ и др.</a:t>
            </a:r>
            <a:endParaRPr lang="ru-RU" sz="2400" kern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5461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деятельности в </a:t>
            </a:r>
            <a:r>
              <a:rPr lang="ru-RU" sz="3600" b="1" kern="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3600" b="1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период: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1"/>
            <a:ext cx="8229600" cy="4335760"/>
          </a:xfrm>
        </p:spPr>
        <p:txBody>
          <a:bodyPr>
            <a:noAutofit/>
          </a:bodyPr>
          <a:lstStyle/>
          <a:p>
            <a:pPr algn="just">
              <a:tabLst>
                <a:tab pos="450204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условий для развития художественно - творческих способностей детей дошкольного возраста в процессе продуктивной деятельности.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модернизация развивающей предметно-пространственной среды, приведение ее в соответствие с требованиями ФГОС ДО;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взаимодействие с родителями (законными представителями) воспитанников по вопросам образования и воспитания ребенка, непосредственного вовлечения их в образовательную деятельность с использованием новых эффективных форм взаимодействия.</a:t>
            </a:r>
          </a:p>
        </p:txBody>
      </p:sp>
    </p:spTree>
    <p:extLst>
      <p:ext uri="{BB962C8B-B14F-4D97-AF65-F5344CB8AC3E}">
        <p14:creationId xmlns:p14="http://schemas.microsoft.com/office/powerpoint/2010/main" val="3018655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936104"/>
          </a:xfrm>
        </p:spPr>
        <p:txBody>
          <a:bodyPr>
            <a:noAutofit/>
          </a:bodyPr>
          <a:lstStyle/>
          <a:p>
            <a:pPr algn="ctr"/>
            <a:r>
              <a:rPr lang="ru-RU" sz="3600" b="1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600" b="1" kern="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3600" b="1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период ставила перед собой  следующие задачи: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335761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изучить и внедрить в работу с детьми эффективные формы организации познавательной и продуктивной деятельности, методы и приемы для развития познавательных, изобразительных и конструктивных способностей;</a:t>
            </a: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пополнить развивающую предметно-пространственную среду по всем направлениям развития детей с учетом их интересов; </a:t>
            </a: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изготовить наглядно-демонстрационный материал, дидактические специальные пособия для развития мелкой моторики;</a:t>
            </a: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разработать систему взаимодействия с родителями (законными представителями) воспитанников на основе партнерских взаимоотношений и новых эффективных форм работы;</a:t>
            </a: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3905153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опробовать систему инновационных техник детей дошкольного возраста, обобщить и представить педагогическому сообществу опыт работы. </a:t>
            </a: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4234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864096"/>
          </a:xfrm>
        </p:spPr>
        <p:txBody>
          <a:bodyPr>
            <a:noAutofit/>
          </a:bodyPr>
          <a:lstStyle/>
          <a:p>
            <a:pPr algn="ctr"/>
            <a:r>
              <a:rPr lang="ru-RU" sz="3600" b="1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Использую в </a:t>
            </a:r>
            <a:r>
              <a:rPr lang="ru-RU" sz="3600" b="1" kern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работе </a:t>
            </a:r>
            <a:r>
              <a:rPr lang="ru-RU" sz="3600" b="1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 воспитанниками следующие  технологии и методики: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23792"/>
          </a:xfrm>
        </p:spPr>
        <p:txBody>
          <a:bodyPr/>
          <a:lstStyle/>
          <a:p>
            <a:pPr eaLnBrk="0" fontAlgn="base" hangingPunct="0">
              <a:spcAft>
                <a:spcPct val="0"/>
              </a:spcAft>
              <a:buClr>
                <a:schemeClr val="accent1">
                  <a:lumMod val="50000"/>
                </a:schemeClr>
              </a:buClr>
              <a:buSzPct val="75000"/>
            </a:pPr>
            <a:r>
              <a:rPr lang="ru-RU" sz="20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sz="2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(дыхательную, пальчиковую, зрительную гимнастики, гимнастику пробуждения, точечный массаж, музыкотерапию, технологии формирования здорового образа жизни) и </a:t>
            </a:r>
            <a:r>
              <a:rPr lang="ru-RU" sz="20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здоровьеформирующие</a:t>
            </a:r>
            <a:r>
              <a:rPr lang="ru-RU" sz="2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технологии «Безопасность» Н.Н. Авдеева, О.Л. Князева, Р.Б. </a:t>
            </a:r>
            <a:r>
              <a:rPr lang="ru-RU" sz="20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Стеркина</a:t>
            </a:r>
            <a:r>
              <a:rPr lang="ru-RU" sz="2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eaLnBrk="0" fontAlgn="base" hangingPunct="0">
              <a:spcAft>
                <a:spcPct val="0"/>
              </a:spcAft>
              <a:buClr>
                <a:schemeClr val="accent1">
                  <a:lumMod val="50000"/>
                </a:schemeClr>
              </a:buClr>
              <a:buSzPct val="75000"/>
            </a:pPr>
            <a:r>
              <a:rPr lang="ru-RU" sz="2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Игровые технологии</a:t>
            </a:r>
          </a:p>
          <a:p>
            <a:pPr eaLnBrk="0" fontAlgn="base" hangingPunct="0">
              <a:spcAft>
                <a:spcPct val="0"/>
              </a:spcAft>
              <a:buClr>
                <a:schemeClr val="accent1">
                  <a:lumMod val="50000"/>
                </a:schemeClr>
              </a:buClr>
              <a:buSzPct val="75000"/>
            </a:pPr>
            <a:r>
              <a:rPr lang="ru-RU" sz="2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Подвижные игры</a:t>
            </a:r>
          </a:p>
          <a:p>
            <a:endParaRPr lang="ru-RU" dirty="0"/>
          </a:p>
        </p:txBody>
      </p:sp>
      <p:pic>
        <p:nvPicPr>
          <p:cNvPr id="4" name="Picture 2" descr="C:\Users\Кирилл\Desktop\на печать садик\20171211_0919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323010" y="4149080"/>
            <a:ext cx="2688299" cy="2160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4135791"/>
            <a:ext cx="2880320" cy="2160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Users\Кирилл\Desktop\на печать садик\20171117_1150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6012158" y="4149080"/>
            <a:ext cx="2784309" cy="2160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2691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010376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Использую в профессиональной деятельности информационно-коммуникационные технологии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4418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деятельности в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период: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2818656" cy="4434840"/>
          </a:xfrm>
        </p:spPr>
        <p:txBody>
          <a:bodyPr/>
          <a:lstStyle/>
          <a:p>
            <a:pPr marL="0" indent="0">
              <a:buClr>
                <a:srgbClr val="0BD0D9"/>
              </a:buClr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Пополнила развивающую предметно-пространственную среду</a:t>
            </a:r>
          </a:p>
          <a:p>
            <a:endParaRPr lang="ru-RU" dirty="0"/>
          </a:p>
        </p:txBody>
      </p:sp>
      <p:pic>
        <p:nvPicPr>
          <p:cNvPr id="5" name="Picture 2" descr="C:\Users\User\Desktop\фото для презентации\20161017_0714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937272"/>
            <a:ext cx="2448272" cy="38446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C:\Users\User\Desktop\фото для презентации\20170908_1604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3" y="2492897"/>
            <a:ext cx="2880320" cy="39604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01495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1345"/>
            <a:ext cx="8229600" cy="578328"/>
          </a:xfrm>
        </p:spPr>
        <p:txBody>
          <a:bodyPr>
            <a:noAutofit/>
          </a:bodyPr>
          <a:lstStyle/>
          <a:p>
            <a:pPr algn="ctr"/>
            <a:r>
              <a:rPr lang="ru-RU" sz="3600" b="1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Центры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Кирилл\Desktop\фото презентация\Оксане\фото группы лицензирование\IMG_307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31515" y="748697"/>
            <a:ext cx="3467276" cy="35875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C:\Users\Кирилл\Desktop\фото презентация\Оксане\фото группы лицензирование\IMG_30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4005064"/>
            <a:ext cx="3780418" cy="25202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 descr="C:\Users\Кирилл\Desktop\фото презентация\Оксане\фото группы лицензирование\IMG_309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293165" y="554891"/>
            <a:ext cx="3681505" cy="29635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3" descr="C:\Users\Кирилл\Desktop\фото презентация\Оксане\фото группы лицензирование\IMG_3096.JPG"/>
          <p:cNvPicPr>
            <a:picLocks noChangeAspect="1" noChangeArrowheads="1"/>
          </p:cNvPicPr>
          <p:nvPr/>
        </p:nvPicPr>
        <p:blipFill rotWithShape="1">
          <a:blip r:embed="rId5" cstate="print"/>
          <a:srcRect t="28125" r="8000"/>
          <a:stretch/>
        </p:blipFill>
        <p:spPr bwMode="auto">
          <a:xfrm>
            <a:off x="5940152" y="4077072"/>
            <a:ext cx="2552826" cy="2552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63778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433</TotalTime>
  <Words>622</Words>
  <Application>Microsoft Office PowerPoint</Application>
  <PresentationFormat>Экран (4:3)</PresentationFormat>
  <Paragraphs>63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Calibri</vt:lpstr>
      <vt:lpstr>Constantia</vt:lpstr>
      <vt:lpstr>Garamond</vt:lpstr>
      <vt:lpstr>Times New Roman</vt:lpstr>
      <vt:lpstr>Verdana</vt:lpstr>
      <vt:lpstr>Wingdings 2</vt:lpstr>
      <vt:lpstr>Поток</vt:lpstr>
      <vt:lpstr>Министерство общего и среднего образования Свердловской области Отдел образования администрации Ленинского района  Муниципальное  автономное дошкольное образовательное учреждение –  детский сад № 126</vt:lpstr>
      <vt:lpstr>Лепетан Наталья Владимировна Воспитатель МАДОУ детский сад № 126</vt:lpstr>
      <vt:lpstr>Нормативно-правовое обеспечение педагогической деятельности:</vt:lpstr>
      <vt:lpstr>Основные направления деятельности в межаттестационный период:</vt:lpstr>
      <vt:lpstr>В межаттестационный период ставила перед собой  следующие задачи:</vt:lpstr>
      <vt:lpstr>Использую в работе с воспитанниками следующие  технологии и методики:</vt:lpstr>
      <vt:lpstr>Использую в профессиональной деятельности информационно-коммуникационные технологии</vt:lpstr>
      <vt:lpstr>Результаты деятельности в межаттестационный период:</vt:lpstr>
      <vt:lpstr>Центры</vt:lpstr>
      <vt:lpstr>Центры</vt:lpstr>
      <vt:lpstr>Центры социально-коммуникативного развития</vt:lpstr>
      <vt:lpstr>Предметно развивающая среда</vt:lpstr>
      <vt:lpstr>Мы рисуем</vt:lpstr>
      <vt:lpstr>Презентация PowerPoint</vt:lpstr>
      <vt:lpstr>Дидактические игры</vt:lpstr>
      <vt:lpstr>В работе с семьями воспитанников применяю разные формы и методы:</vt:lpstr>
      <vt:lpstr>Взаимодействие с семьей</vt:lpstr>
      <vt:lpstr>Презентация PowerPoint</vt:lpstr>
      <vt:lpstr>Взаимодействие с семьей: оформление участка </vt:lpstr>
      <vt:lpstr>Итогом проделанной за межаттестационный период образовательной работы с детьми являются:</vt:lpstr>
      <vt:lpstr>Презентация PowerPoint</vt:lpstr>
      <vt:lpstr>Презентация PowerPoint</vt:lpstr>
      <vt:lpstr>Сводная таблица результатов освоения воспитанниками основной общеобразовательной программы.</vt:lpstr>
      <vt:lpstr>Презентация PowerPoint</vt:lpstr>
      <vt:lpstr>Участие педагога: Праздники, развлечения </vt:lpstr>
      <vt:lpstr>Участие педагога:</vt:lpstr>
      <vt:lpstr>На следующий межаттестационный период планирую: </vt:lpstr>
      <vt:lpstr>Спасибо за внимание!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общего и среднего образования Свердловской области Отдел образования администрации Ленинского района  Муниципальное  автономное дошкольное образовательное учреждение –  детский сад № 126</dc:title>
  <dc:creator>Олег</dc:creator>
  <cp:lastModifiedBy>User</cp:lastModifiedBy>
  <cp:revision>8</cp:revision>
  <dcterms:created xsi:type="dcterms:W3CDTF">2019-11-10T12:57:52Z</dcterms:created>
  <dcterms:modified xsi:type="dcterms:W3CDTF">2019-11-12T06:10:40Z</dcterms:modified>
</cp:coreProperties>
</file>