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77" r:id="rId3"/>
    <p:sldId id="295" r:id="rId4"/>
    <p:sldId id="298" r:id="rId5"/>
    <p:sldId id="300" r:id="rId6"/>
    <p:sldId id="312" r:id="rId7"/>
    <p:sldId id="304" r:id="rId8"/>
    <p:sldId id="302" r:id="rId9"/>
    <p:sldId id="342" r:id="rId10"/>
    <p:sldId id="343" r:id="rId11"/>
    <p:sldId id="326" r:id="rId12"/>
    <p:sldId id="344" r:id="rId13"/>
    <p:sldId id="327" r:id="rId14"/>
    <p:sldId id="303" r:id="rId15"/>
    <p:sldId id="306" r:id="rId16"/>
    <p:sldId id="328" r:id="rId17"/>
    <p:sldId id="329" r:id="rId18"/>
    <p:sldId id="309" r:id="rId19"/>
    <p:sldId id="310" r:id="rId20"/>
    <p:sldId id="332" r:id="rId21"/>
    <p:sldId id="333" r:id="rId22"/>
    <p:sldId id="322" r:id="rId23"/>
    <p:sldId id="311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98" autoAdjust="0"/>
  </p:normalViewPr>
  <p:slideViewPr>
    <p:cSldViewPr>
      <p:cViewPr varScale="1">
        <p:scale>
          <a:sx n="110" d="100"/>
          <a:sy n="110" d="100"/>
        </p:scale>
        <p:origin x="15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A241-59B0-4818-9878-A8A04B636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9B64-4765-4142-9BC6-F82D5128D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8DA4-6C5A-4D8E-9F36-C7A3BC9C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2B064-B24C-4A0F-B31F-F61C1DEF0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82E7C-878C-4B7C-B7A8-A00BBF313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6D8FB-D250-4A70-AAB5-4AC4835D8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2519-9B5C-46FC-B61E-869BE0E0A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F4A9-8091-4E08-9D53-1A40C601C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917B-66C1-4FDF-959F-BAE8EF41E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A43-72A9-4FE7-A6A2-37204D34D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61D61-ACA5-4AB5-9DB0-ECD7BBD58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0E42-9545-47D0-922B-DB565CF3E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219F-296B-43D5-8610-68EFEEC14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ACF3-8FD2-4021-BB85-B79252840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29C42B0-82AC-40C7-8FE1-0F6D95F5A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3987" cy="172878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Министерство общего и среднего образования Свердловской области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Отдел образования администрации Ленинского района 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Муниципальное  автономное дошкольное образовательное учреждение – 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детский сад № 126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65908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КОРИКОВА</a:t>
            </a:r>
          </a:p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ОКСАНА ВЛАДИМИРОВНА</a:t>
            </a:r>
          </a:p>
          <a:p>
            <a:pPr eaLnBrk="1" hangingPunct="1">
              <a:defRPr/>
            </a:pPr>
            <a:r>
              <a:rPr lang="ru-RU" sz="2400" dirty="0" smtClean="0"/>
              <a:t>Воспитатель </a:t>
            </a:r>
            <a:br>
              <a:rPr lang="ru-RU" sz="2400" dirty="0" smtClean="0"/>
            </a:br>
            <a:r>
              <a:rPr lang="ru-RU" sz="2400" dirty="0" smtClean="0"/>
              <a:t>МАДОУ детский сад № 126</a:t>
            </a:r>
            <a:endParaRPr lang="ru-RU" sz="2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anchor="ctr"/>
          <a:lstStyle/>
          <a:p>
            <a:pPr algn="ctr"/>
            <a:r>
              <a:rPr lang="ru-RU" b="1" dirty="0" smtClean="0"/>
              <a:t>Центры</a:t>
            </a:r>
            <a:endParaRPr lang="ru-RU" dirty="0"/>
          </a:p>
        </p:txBody>
      </p:sp>
      <p:pic>
        <p:nvPicPr>
          <p:cNvPr id="1028" name="Picture 4" descr="C:\Users\Кирилл\Desktop\Новая папка\IMG_3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2520280" cy="2664296"/>
          </a:xfrm>
          <a:prstGeom prst="rect">
            <a:avLst/>
          </a:prstGeom>
          <a:noFill/>
        </p:spPr>
      </p:pic>
      <p:pic>
        <p:nvPicPr>
          <p:cNvPr id="1030" name="Picture 6" descr="C:\Users\Кирилл\Desktop\Новая папка\IMG_3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664296" cy="2664296"/>
          </a:xfrm>
          <a:prstGeom prst="rect">
            <a:avLst/>
          </a:prstGeom>
          <a:noFill/>
        </p:spPr>
      </p:pic>
      <p:pic>
        <p:nvPicPr>
          <p:cNvPr id="9" name="Picture 4" descr="C:\Users\Кирилл\Desktop\фото презентация\Оксане\фото группы лицензирование\IMG_30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2736304" cy="2664296"/>
          </a:xfrm>
          <a:prstGeom prst="rect">
            <a:avLst/>
          </a:prstGeom>
          <a:noFill/>
        </p:spPr>
      </p:pic>
      <p:pic>
        <p:nvPicPr>
          <p:cNvPr id="10" name="Picture 5" descr="C:\Users\Кирилл\Desktop\фото презентация\Оксане\фото группы лицензирование\IMG_3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2736304" cy="2088232"/>
          </a:xfrm>
          <a:prstGeom prst="rect">
            <a:avLst/>
          </a:prstGeom>
          <a:noFill/>
        </p:spPr>
      </p:pic>
      <p:pic>
        <p:nvPicPr>
          <p:cNvPr id="11" name="Picture 2" descr="C:\Users\Кирилл\Desktop\фото презентация\Оксане\фото группы лицензирование\IMG_3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81128"/>
            <a:ext cx="26642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Кирилл\Desktop\фото презентация\Оксане\фото группы лицензирование\IMG_30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581128"/>
            <a:ext cx="2664296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smtClean="0"/>
              <a:t>Центры социализации</a:t>
            </a:r>
            <a:endParaRPr lang="ru-RU" dirty="0"/>
          </a:p>
        </p:txBody>
      </p:sp>
      <p:pic>
        <p:nvPicPr>
          <p:cNvPr id="5" name="Picture 2" descr="C:\Users\Кирилл\Desktop\на печать садик\IMG-ea69dc875ba2b0f61622beb0ca2f36b6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448272" cy="2376264"/>
          </a:xfrm>
          <a:prstGeom prst="rect">
            <a:avLst/>
          </a:prstGeom>
          <a:noFill/>
        </p:spPr>
      </p:pic>
      <p:pic>
        <p:nvPicPr>
          <p:cNvPr id="6" name="Picture 7" descr="C:\Users\Кирилл\Desktop\на печать садик\151563855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91880" y="1772816"/>
            <a:ext cx="2376264" cy="2376264"/>
          </a:xfrm>
          <a:prstGeom prst="rect">
            <a:avLst/>
          </a:prstGeom>
          <a:noFill/>
        </p:spPr>
      </p:pic>
      <p:pic>
        <p:nvPicPr>
          <p:cNvPr id="7" name="Picture 5" descr="C:\Users\Кирилл\Desktop\на печать садик\20171213_10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00192" y="1988840"/>
            <a:ext cx="2376265" cy="2232250"/>
          </a:xfrm>
          <a:prstGeom prst="rect">
            <a:avLst/>
          </a:prstGeom>
          <a:noFill/>
        </p:spPr>
      </p:pic>
      <p:pic>
        <p:nvPicPr>
          <p:cNvPr id="9" name="Picture 3" descr="C:\Users\Кирилл\Desktop\на печать садик\20171212_170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39552" y="4725144"/>
            <a:ext cx="23779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работа Оксана\атестация 2018\на печать садик\20171212_170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480210" y="4545124"/>
            <a:ext cx="1872209" cy="2376264"/>
          </a:xfrm>
          <a:prstGeom prst="rect">
            <a:avLst/>
          </a:prstGeom>
          <a:noFill/>
        </p:spPr>
      </p:pic>
      <p:pic>
        <p:nvPicPr>
          <p:cNvPr id="2051" name="Picture 3" descr="C:\Users\Кирилл\Desktop\Новая папка\DSC_01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365104"/>
            <a:ext cx="2952327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smtClean="0"/>
              <a:t>Центры социализации</a:t>
            </a:r>
            <a:endParaRPr lang="ru-RU" dirty="0"/>
          </a:p>
        </p:txBody>
      </p:sp>
      <p:pic>
        <p:nvPicPr>
          <p:cNvPr id="5" name="Picture 5" descr="C:\Users\Кирилл\Desktop\Новая папка\IMG_1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232248" cy="2376264"/>
          </a:xfrm>
          <a:prstGeom prst="rect">
            <a:avLst/>
          </a:prstGeom>
          <a:noFill/>
        </p:spPr>
      </p:pic>
      <p:pic>
        <p:nvPicPr>
          <p:cNvPr id="6" name="Picture 4" descr="C:\Users\Кирилл\Desktop\на печать садик\20171213_09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48197" y="2084851"/>
            <a:ext cx="2424270" cy="2232248"/>
          </a:xfrm>
          <a:prstGeom prst="rect">
            <a:avLst/>
          </a:prstGeom>
          <a:noFill/>
        </p:spPr>
      </p:pic>
      <p:pic>
        <p:nvPicPr>
          <p:cNvPr id="7" name="Picture 4" descr="C:\Users\Кирилл\Desktop\фото презентация\Оксане\фото Дети везде\DSC_6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2520280" cy="1800200"/>
          </a:xfrm>
          <a:prstGeom prst="rect">
            <a:avLst/>
          </a:prstGeom>
          <a:noFill/>
        </p:spPr>
      </p:pic>
      <p:pic>
        <p:nvPicPr>
          <p:cNvPr id="1027" name="Picture 3" descr="C:\Users\Кирилл\Desktop\Новая папка\DSC_6502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437112"/>
            <a:ext cx="2880320" cy="1800200"/>
          </a:xfrm>
          <a:prstGeom prst="rect">
            <a:avLst/>
          </a:prstGeom>
          <a:noFill/>
        </p:spPr>
      </p:pic>
      <p:pic>
        <p:nvPicPr>
          <p:cNvPr id="1028" name="Picture 4" descr="D:\работа Оксана\атестация 2018\фото к презентации\фото презентация\Оксане\фото Дети везде\DSC_6534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844824"/>
            <a:ext cx="3240360" cy="2088232"/>
          </a:xfrm>
          <a:prstGeom prst="rect">
            <a:avLst/>
          </a:prstGeom>
          <a:noFill/>
        </p:spPr>
      </p:pic>
      <p:pic>
        <p:nvPicPr>
          <p:cNvPr id="1029" name="Picture 5" descr="D:\работа Оксана\атестация 2018\на печать садик\IMG-b5c0395784ea39fd48256e5cd840ad59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797152"/>
            <a:ext cx="2448272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anchor="ctr"/>
          <a:lstStyle/>
          <a:p>
            <a:pPr algn="ctr"/>
            <a:r>
              <a:rPr lang="ru-RU" sz="3600" b="1" dirty="0" smtClean="0"/>
              <a:t>Предметно развивающая среда</a:t>
            </a:r>
            <a:endParaRPr lang="ru-RU" sz="3600" b="1" dirty="0"/>
          </a:p>
        </p:txBody>
      </p:sp>
      <p:pic>
        <p:nvPicPr>
          <p:cNvPr id="13" name="Picture 10" descr="C:\Documents and Settings\Admin\Рабочий стол\фото пр\фотоальбомы\IMG_20170203_16592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92436" y="4005064"/>
            <a:ext cx="195968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1" descr="C:\Documents and Settings\Admin\Рабочий стол\фото пр\фотоальбомы\IMG_20170203_165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00192" y="3789040"/>
            <a:ext cx="252028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C:\Users\Кирилл\Downloads\IMG-af441ee392feeffcdb1f85ef1f107b42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2592288" cy="1944216"/>
          </a:xfrm>
          <a:prstGeom prst="rect">
            <a:avLst/>
          </a:prstGeom>
          <a:noFill/>
        </p:spPr>
      </p:pic>
      <p:pic>
        <p:nvPicPr>
          <p:cNvPr id="16" name="Picture 4" descr="C:\Users\Кирилл\Desktop\фото презентация\Оксане\фотки детей (группа, улица)\DSC_01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2952327" cy="1968218"/>
          </a:xfrm>
          <a:prstGeom prst="rect">
            <a:avLst/>
          </a:prstGeom>
          <a:noFill/>
        </p:spPr>
      </p:pic>
      <p:pic>
        <p:nvPicPr>
          <p:cNvPr id="17" name="Picture 3" descr="C:\Users\Кирилл\Downloads\IMG-32dfce3f66520735d3697f7c1d5139e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700808"/>
            <a:ext cx="2592288" cy="1944217"/>
          </a:xfrm>
          <a:prstGeom prst="rect">
            <a:avLst/>
          </a:prstGeom>
          <a:noFill/>
        </p:spPr>
      </p:pic>
      <p:pic>
        <p:nvPicPr>
          <p:cNvPr id="18" name="Picture 6" descr="C:\Users\Кирилл\Desktop\фото презентация\Оксане\фото Дети везде\экспериментирование\P_20161031_102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89040"/>
            <a:ext cx="2808312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 sz="quarter"/>
          </p:nvPr>
        </p:nvSpPr>
        <p:spPr>
          <a:solidFill>
            <a:srgbClr val="FFC000"/>
          </a:solidFill>
        </p:spPr>
        <p:txBody>
          <a:bodyPr anchor="ctr"/>
          <a:lstStyle/>
          <a:p>
            <a:pPr algn="ctr"/>
            <a:r>
              <a:rPr lang="ru-RU" b="1" dirty="0" smtClean="0"/>
              <a:t>Дидактические игры</a:t>
            </a:r>
            <a:endParaRPr lang="ru-RU" b="1" dirty="0"/>
          </a:p>
        </p:txBody>
      </p:sp>
      <p:pic>
        <p:nvPicPr>
          <p:cNvPr id="22" name="Picture 3" descr="C:\Documents and Settings\Admin\Рабочий стол\фото пр\ди сенсорика\detsad-116435-14523402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5373216"/>
            <a:ext cx="1733167" cy="125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C:\Documents and Settings\Admin\Рабочий стол\фото пр\ди сенсорика\detsad-114916-143057274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20" y="2132856"/>
            <a:ext cx="1706141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Кирилл\Downloads\IMG-ba64195cb50d5a96bdf6e438940850af-V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69160"/>
            <a:ext cx="2208246" cy="1656184"/>
          </a:xfrm>
          <a:prstGeom prst="rect">
            <a:avLst/>
          </a:prstGeom>
          <a:noFill/>
        </p:spPr>
      </p:pic>
      <p:pic>
        <p:nvPicPr>
          <p:cNvPr id="10" name="Picture 4" descr="C:\Users\Кирилл\Downloads\IMG-8563345d06600b9305fb88f4d4878aef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97152"/>
            <a:ext cx="2232248" cy="1674186"/>
          </a:xfrm>
          <a:prstGeom prst="rect">
            <a:avLst/>
          </a:prstGeom>
          <a:noFill/>
        </p:spPr>
      </p:pic>
      <p:pic>
        <p:nvPicPr>
          <p:cNvPr id="11" name="Picture 2" descr="C:\Users\Кирилл\Downloads\IMG-d3aa47c60bdc03431478a595ba43d53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700808"/>
            <a:ext cx="2736304" cy="205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Кирилл\Desktop\фото презентация\Оксане\фото Дети везде\DSC_6598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700808"/>
            <a:ext cx="3096344" cy="20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Кирилл\Desktop\фото презентация\Оксане\фото для презентации\P_20161107_1602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789040"/>
            <a:ext cx="230425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В работе с семьями воспитанников применяю разные формы и методы</a:t>
            </a:r>
            <a:r>
              <a:rPr lang="ru-RU" sz="3600" dirty="0" smtClean="0">
                <a:solidFill>
                  <a:schemeClr val="tx2"/>
                </a:solidFill>
              </a:rPr>
              <a:t>: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тематические беседы, круглые столы, собрания-дискуссии, индивидуальные консультации, что способствует установлению доверительных отношений;  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рекомендации родителям (законным представителям) в форме буклетов и памяток с советами по вопросам развития детей дошкольного возраста, правилами и рекомендациями по обеспечению  эмоционально комфортного пребывания ребенка в детском саду;</a:t>
            </a:r>
          </a:p>
          <a:p>
            <a:r>
              <a:rPr lang="ru-RU" sz="1800" dirty="0" smtClean="0"/>
              <a:t>совместные проекты по темам: «День матери», «Наша семья» с использованием </a:t>
            </a:r>
            <a:r>
              <a:rPr lang="ru-RU" sz="1800" dirty="0" err="1" smtClean="0"/>
              <a:t>мультимедийной</a:t>
            </a:r>
            <a:r>
              <a:rPr lang="ru-RU" sz="1800" dirty="0" smtClean="0"/>
              <a:t> презентации;</a:t>
            </a:r>
          </a:p>
          <a:p>
            <a:r>
              <a:rPr lang="ru-RU" sz="1800" dirty="0" smtClean="0"/>
              <a:t>тематические фотоконкурсы: «Наш любимый детский сад», «Моя семья»;</a:t>
            </a:r>
          </a:p>
          <a:p>
            <a:r>
              <a:rPr lang="ru-RU" sz="1800" dirty="0" smtClean="0"/>
              <a:t>тематические выставки совместных семейных работ: конкурсы «Подделки из природного материала», «Дары осени», «Наши руки не для скуки», «Новогодняя игрушка».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  <a:solidFill>
            <a:srgbClr val="FFC000"/>
          </a:solidFill>
        </p:spPr>
        <p:txBody>
          <a:bodyPr anchor="ctr"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Взаимодействие с семьей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3" descr="C:\Documents and Settings\Admin\Рабочий стол\фото пр\день матери\IMG_3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0600" y="1442445"/>
            <a:ext cx="3888431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Кирилл\Desktop\фото презентация\Оксане\фото для презентации\P_20170207_145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87" y="4437112"/>
            <a:ext cx="3891844" cy="2189162"/>
          </a:xfrm>
          <a:prstGeom prst="rect">
            <a:avLst/>
          </a:prstGeom>
          <a:noFill/>
        </p:spPr>
      </p:pic>
      <p:pic>
        <p:nvPicPr>
          <p:cNvPr id="8" name="Picture 4" descr="C:\Users\Кирилл\Desktop\фото презентация\Оксане\фото для презентации\P_20170207_151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2344" y="1614339"/>
            <a:ext cx="3891844" cy="218916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3"/>
          <a:stretch/>
        </p:blipFill>
        <p:spPr>
          <a:xfrm>
            <a:off x="4355976" y="4005064"/>
            <a:ext cx="4625572" cy="23900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Admin\Рабочий стол\фото пр\зимние участки\IMG-20170114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628800"/>
            <a:ext cx="384576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417638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smtClean="0"/>
              <a:t>Взаимодействие с семьей:</a:t>
            </a:r>
            <a:br>
              <a:rPr lang="ru-RU" b="1" dirty="0" smtClean="0"/>
            </a:br>
            <a:r>
              <a:rPr lang="ru-RU" b="1" dirty="0" smtClean="0"/>
              <a:t>Оформление участка </a:t>
            </a:r>
            <a:endParaRPr lang="ru-RU" dirty="0"/>
          </a:p>
        </p:txBody>
      </p:sp>
      <p:pic>
        <p:nvPicPr>
          <p:cNvPr id="10" name="Picture 4" descr="C:\Users\Кирилл\Desktop\на печать садик\IMG-f34f490dd0205952b2a2ada1eb99ec55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Кирилл\Desktop\фото презентация\Оксане\фотки детей (группа, улица)\DSC_0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328374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Кирилл\Desktop\фото презентация\Оксане\фотки детей (группа, улица)\DSC_0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77072"/>
            <a:ext cx="3283743" cy="21891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7638"/>
          </a:xfrm>
          <a:solidFill>
            <a:srgbClr val="FFC000"/>
          </a:solidFill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Итогом проделанной за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межаттестационный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период образовательной работы с детьми являются:</a:t>
            </a:r>
            <a:endParaRPr lang="ru-RU" sz="2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стабильные положительные результаты освоения воспитанниками образовательной программы</a:t>
            </a:r>
          </a:p>
          <a:p>
            <a:endParaRPr lang="ru-RU" b="1" dirty="0" smtClean="0"/>
          </a:p>
        </p:txBody>
      </p:sp>
      <p:pic>
        <p:nvPicPr>
          <p:cNvPr id="10" name="Picture 3" descr="C:\Users\Кирилл\Desktop\на печать садик\IMG-1247342640e17eb58dfd8bd09edd0d7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933056"/>
            <a:ext cx="1890209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Кирилл\Downloads\IMG-df43c80380a5f08c67360b9c737ca88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2918884" cy="2189163"/>
          </a:xfrm>
          <a:prstGeom prst="rect">
            <a:avLst/>
          </a:prstGeom>
          <a:noFill/>
        </p:spPr>
      </p:pic>
      <p:pic>
        <p:nvPicPr>
          <p:cNvPr id="6" name="Picture 3" descr="C:\Users\Кирилл\Desktop\фото презентация\Оксане\фото Дети везде\дни рожде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3200357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3191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Сводная таблица результатов освоения воспитанниками основной общеобразовательной программы.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1" cy="475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7625"/>
                <a:gridCol w="875119"/>
                <a:gridCol w="875119"/>
                <a:gridCol w="984508"/>
                <a:gridCol w="911582"/>
                <a:gridCol w="875119"/>
                <a:gridCol w="875119"/>
                <a:gridCol w="896982"/>
                <a:gridCol w="969908"/>
              </a:tblGrid>
              <a:tr h="847578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Социально-коммуникативное развитие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Познавательное развитие 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развитие 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Художественно-эстетическое развитие 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4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 уровень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4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уровень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4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Низкий уровень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556792"/>
            <a:ext cx="4897437" cy="508795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Образование:</a:t>
            </a:r>
            <a:r>
              <a:rPr 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ru-RU" sz="1400" dirty="0" smtClean="0"/>
              <a:t>1990 г. – Омское педагогическое училище №4.</a:t>
            </a:r>
          </a:p>
          <a:p>
            <a:r>
              <a:rPr lang="ru-RU" sz="1400" dirty="0" smtClean="0"/>
              <a:t>по специальности «Воспитание в дошкольных                    </a:t>
            </a:r>
          </a:p>
          <a:p>
            <a:pPr>
              <a:buNone/>
            </a:pPr>
            <a:r>
              <a:rPr lang="ru-RU" sz="1400" dirty="0" smtClean="0"/>
              <a:t>      учреждениях» </a:t>
            </a:r>
          </a:p>
          <a:p>
            <a:pPr>
              <a:buNone/>
            </a:pPr>
            <a:r>
              <a:rPr lang="ru-RU" sz="1400" dirty="0" smtClean="0"/>
              <a:t>      Квалификация: воспитатель в дошкольных учреждениях.</a:t>
            </a:r>
          </a:p>
          <a:p>
            <a:endParaRPr lang="ru-RU" sz="1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Повышение </a:t>
            </a:r>
            <a:r>
              <a:rPr lang="ru-RU" sz="1400" b="1" i="1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калификации</a:t>
            </a:r>
            <a:r>
              <a:rPr lang="ru-RU" sz="14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b="1" i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 smtClean="0"/>
              <a:t>2017г.«Проектирование образовательной среды в дошкольной образовательной организации в соответствии с требованиями федерального государственного образовательного стандарта дошкольного образования»</a:t>
            </a:r>
          </a:p>
          <a:p>
            <a:pPr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14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Общий стаж: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17лет</a:t>
            </a:r>
            <a:r>
              <a:rPr lang="ru-RU" sz="1400" dirty="0" smtClean="0"/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данной должности: 5 лет</a:t>
            </a:r>
            <a:r>
              <a:rPr lang="ru-RU" sz="1400" dirty="0" smtClean="0"/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83568" y="318744"/>
            <a:ext cx="8208912" cy="104644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КОРИКОВА ОКСАНА ВЛАДИМИРОВНА</a:t>
            </a:r>
          </a:p>
          <a:p>
            <a:pPr algn="ctr"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  МАДОУ </a:t>
            </a:r>
            <a:r>
              <a:rPr lang="ru-RU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детского сада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№126</a:t>
            </a: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17" y="1714488"/>
            <a:ext cx="3375445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 sz="quarter"/>
          </p:nvPr>
        </p:nvSpPr>
        <p:spPr>
          <a:solidFill>
            <a:srgbClr val="FFC000"/>
          </a:solidFill>
        </p:spPr>
        <p:txBody>
          <a:bodyPr anchor="ctr"/>
          <a:lstStyle/>
          <a:p>
            <a:pPr algn="ctr"/>
            <a:r>
              <a:rPr lang="ru-RU" b="1" dirty="0" smtClean="0"/>
              <a:t>Участие детей</a:t>
            </a:r>
            <a:endParaRPr lang="ru-RU" dirty="0"/>
          </a:p>
        </p:txBody>
      </p:sp>
      <p:pic>
        <p:nvPicPr>
          <p:cNvPr id="18437" name="Picture 5" descr="D:\работа Оксана\Садик\аттестация фото\15158631589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24128" y="2132856"/>
            <a:ext cx="1812594" cy="1359445"/>
          </a:xfrm>
          <a:prstGeom prst="rect">
            <a:avLst/>
          </a:prstGeom>
          <a:noFill/>
        </p:spPr>
      </p:pic>
      <p:pic>
        <p:nvPicPr>
          <p:cNvPr id="25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1670315" cy="12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работа Оксана\дипломы конкурсы\6e17a35993d2d47c631cd40e58ed76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00808"/>
            <a:ext cx="1548708" cy="2189163"/>
          </a:xfrm>
          <a:prstGeom prst="rect">
            <a:avLst/>
          </a:prstGeom>
          <a:noFill/>
        </p:spPr>
      </p:pic>
      <p:pic>
        <p:nvPicPr>
          <p:cNvPr id="26" name="Picture 13" descr="D:\работа Оксана\Садик\аттестация фото\20171213_0938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7503" y="4869160"/>
            <a:ext cx="1728194" cy="1296146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365104"/>
            <a:ext cx="155483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4" descr="D:\работа Оксана\Садик\аттестация фото\20171215_0753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949153" y="4788151"/>
            <a:ext cx="1656184" cy="1242138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221088"/>
            <a:ext cx="154976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5" descr="D:\работа Оксана\Садик\аттестация фото\20171221_1446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059832" y="4725144"/>
            <a:ext cx="2150368" cy="1612776"/>
          </a:xfrm>
          <a:prstGeom prst="rect">
            <a:avLst/>
          </a:prstGeom>
          <a:noFill/>
        </p:spPr>
      </p:pic>
      <p:pic>
        <p:nvPicPr>
          <p:cNvPr id="18433" name="Picture 1" descr="D:\работа Оксана\дипломы конкурсы\1b596bd8677750662f172544934d5ef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4365104"/>
            <a:ext cx="1548708" cy="2189163"/>
          </a:xfrm>
          <a:prstGeom prst="rect">
            <a:avLst/>
          </a:prstGeom>
          <a:noFill/>
        </p:spPr>
      </p:pic>
      <p:pic>
        <p:nvPicPr>
          <p:cNvPr id="30" name="Picture 16" descr="C:\Users\Кирилл\Downloads\IMG-38ab68fa637f421362a9e9793a2dee16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2060848"/>
            <a:ext cx="1242380" cy="1656507"/>
          </a:xfrm>
          <a:prstGeom prst="rect">
            <a:avLst/>
          </a:prstGeom>
          <a:noFill/>
        </p:spPr>
      </p:pic>
      <p:pic>
        <p:nvPicPr>
          <p:cNvPr id="2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1700808"/>
            <a:ext cx="156716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D:\работа Оксана\Садик\аттестация фото\IMG-4f0a29cd9b02e226b0d9088de83423a2-V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1700808"/>
            <a:ext cx="164187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799"/>
            <a:ext cx="3600488" cy="240032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29125"/>
            <a:ext cx="3983384" cy="2655589"/>
          </a:xfrm>
        </p:spPr>
      </p:pic>
      <p:pic>
        <p:nvPicPr>
          <p:cNvPr id="7" name="Picture 2" descr="C:\Users\Кирилл\Desktop\на печать садик\IMG_19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799"/>
            <a:ext cx="328192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 sz="quarter"/>
          </p:nvPr>
        </p:nvSpPr>
        <p:spPr>
          <a:solidFill>
            <a:srgbClr val="FFC000"/>
          </a:solidFill>
        </p:spPr>
        <p:txBody>
          <a:bodyPr anchor="ctr"/>
          <a:lstStyle/>
          <a:p>
            <a:pPr algn="ctr"/>
            <a:r>
              <a:rPr lang="ru-RU" b="1" dirty="0" smtClean="0"/>
              <a:t>Участие педагога:</a:t>
            </a:r>
            <a:br>
              <a:rPr lang="ru-RU" b="1" dirty="0" smtClean="0"/>
            </a:br>
            <a:r>
              <a:rPr lang="ru-RU" b="1" dirty="0" smtClean="0"/>
              <a:t>Праздники, развлечения </a:t>
            </a:r>
            <a:endParaRPr lang="ru-RU" dirty="0"/>
          </a:p>
        </p:txBody>
      </p:sp>
      <p:pic>
        <p:nvPicPr>
          <p:cNvPr id="9" name="Picture 2" descr="C:\Users\Кирилл\Desktop\на печать садик\IMG_13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61" y="4287051"/>
            <a:ext cx="3600400" cy="23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sz="quarter"/>
          </p:nvPr>
        </p:nvSpPr>
        <p:spPr>
          <a:solidFill>
            <a:srgbClr val="FFC000"/>
          </a:solidFill>
        </p:spPr>
        <p:txBody>
          <a:bodyPr anchor="ctr"/>
          <a:lstStyle/>
          <a:p>
            <a:pPr algn="ctr"/>
            <a:r>
              <a:rPr lang="ru-RU" b="1" dirty="0" smtClean="0"/>
              <a:t>Участие педагога:</a:t>
            </a:r>
            <a:endParaRPr lang="ru-RU" dirty="0"/>
          </a:p>
        </p:txBody>
      </p:sp>
      <p:pic>
        <p:nvPicPr>
          <p:cNvPr id="9" name="Picture 3" descr="D:\работа Оксана\дипломы конкурсы\822890-141-144-se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1547638" cy="2189163"/>
          </a:xfrm>
          <a:prstGeom prst="rect">
            <a:avLst/>
          </a:prstGeom>
          <a:noFill/>
        </p:spPr>
      </p:pic>
      <p:pic>
        <p:nvPicPr>
          <p:cNvPr id="10" name="Picture 4" descr="D:\работа Оксана\дипломы конкурсы\822922-015-016-sert —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1547638" cy="2189163"/>
          </a:xfrm>
          <a:prstGeom prst="rect">
            <a:avLst/>
          </a:prstGeom>
          <a:noFill/>
        </p:spPr>
      </p:pic>
      <p:pic>
        <p:nvPicPr>
          <p:cNvPr id="11" name="Picture 1" descr="D:\работа Оксана\дипломы конкурсы\823408-016-015-ser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556792"/>
            <a:ext cx="1549266" cy="2189162"/>
          </a:xfrm>
          <a:prstGeom prst="rect">
            <a:avLst/>
          </a:prstGeom>
          <a:noFill/>
        </p:spPr>
      </p:pic>
      <p:pic>
        <p:nvPicPr>
          <p:cNvPr id="14" name="Picture 4" descr="D:\работа Оксана\Садик\аттестация фото\IMG-b78d02130d172cddeeefded3f88e36b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05064"/>
            <a:ext cx="162018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005064"/>
            <a:ext cx="1561978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05064"/>
            <a:ext cx="155618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005064"/>
            <a:ext cx="162830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 следующий </a:t>
            </a:r>
            <a:r>
              <a:rPr lang="ru-RU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межаттестационный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период планирую: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200" dirty="0" smtClean="0"/>
              <a:t>Продолжить работу по социально- коммуникативному развитию дошкольников.</a:t>
            </a:r>
          </a:p>
          <a:p>
            <a:pPr lvl="0"/>
            <a:r>
              <a:rPr lang="ru-RU" sz="2200" dirty="0" smtClean="0"/>
              <a:t>Предусмотреть интеграцию с образовательными областями «Познавательное развитие», «Речевое развитие».</a:t>
            </a:r>
          </a:p>
          <a:p>
            <a:pPr algn="ctr"/>
            <a:r>
              <a:rPr lang="ru-RU" sz="1800" b="1" i="1" u="sng" dirty="0" smtClean="0"/>
              <a:t>Задачи на новый </a:t>
            </a:r>
            <a:r>
              <a:rPr lang="ru-RU" sz="1800" b="1" i="1" u="sng" dirty="0" err="1" smtClean="0"/>
              <a:t>межаттестационный</a:t>
            </a:r>
            <a:r>
              <a:rPr lang="ru-RU" sz="1800" b="1" i="1" u="sng" dirty="0" smtClean="0"/>
              <a:t> период:</a:t>
            </a:r>
          </a:p>
          <a:p>
            <a:pPr lvl="0"/>
            <a:r>
              <a:rPr lang="ru-RU" sz="1800" dirty="0" smtClean="0"/>
              <a:t>Создать условия для обеспечения психологического благополучия и здоровья детей;</a:t>
            </a:r>
          </a:p>
          <a:p>
            <a:pPr lvl="0"/>
            <a:r>
              <a:rPr lang="ru-RU" sz="1800" dirty="0" smtClean="0"/>
              <a:t>Развивать познавательные способности, творческое мышление и    воображение, речь;</a:t>
            </a:r>
          </a:p>
          <a:p>
            <a:pPr lvl="0"/>
            <a:r>
              <a:rPr lang="ru-RU" sz="1800" dirty="0" smtClean="0"/>
              <a:t>Создавать пространственно-предметную среду в группе, направленную на социально-коммуникативное развитие дошкольников.</a:t>
            </a:r>
          </a:p>
          <a:p>
            <a:r>
              <a:rPr lang="ru-RU" sz="1800" dirty="0" smtClean="0"/>
              <a:t>Определить пути включения родителей в образовательный процесс, направленный на социально - коммуникативное развитие дошкольников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 </a:t>
            </a:r>
            <a:endParaRPr lang="ru-RU" b="1" dirty="0"/>
          </a:p>
        </p:txBody>
      </p:sp>
      <p:pic>
        <p:nvPicPr>
          <p:cNvPr id="4" name="Picture 5" descr="C:\Users\Кирилл\Desktop\фото презентация\Оксане\фото Дети везде\DSC_632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27897" cy="473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Нормативно-правовое обеспечение педагогической деятельности: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Федеральный закон «Об образовании  в Российской Федерации»</a:t>
            </a:r>
            <a:endParaRPr lang="ru-RU" sz="10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b="1" dirty="0" smtClean="0">
                <a:solidFill>
                  <a:srgbClr val="0A0A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Федеральный государственный образовательный стандарт дошкольного образования</a:t>
            </a:r>
            <a:endParaRPr lang="ru-RU" sz="1000" b="1" dirty="0" smtClean="0">
              <a:solidFill>
                <a:srgbClr val="0A0AFF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Санитарно – эпидемиологические требования (</a:t>
            </a:r>
            <a:r>
              <a:rPr lang="ru-RU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СанПин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2.4.1.3049-13)</a:t>
            </a:r>
            <a:endParaRPr lang="ru-RU" sz="1000" b="1" dirty="0" smtClean="0"/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Устав МАДОУ детский сад № 126</a:t>
            </a:r>
            <a:endParaRPr lang="ru-RU" sz="1000" b="1" dirty="0" smtClean="0"/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Конвенция о правах ребенка</a:t>
            </a:r>
            <a:endParaRPr lang="ru-RU" sz="1000" b="1" dirty="0" smtClean="0"/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Трудовой Кодекс РФ и др.</a:t>
            </a:r>
            <a:endParaRPr lang="ru-RU" sz="2400" b="1" dirty="0" smtClean="0"/>
          </a:p>
          <a:p>
            <a:pPr marL="0" indent="0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anchor="ctr"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направления деятельности в </a:t>
            </a:r>
            <a:r>
              <a:rPr lang="ru-RU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межаттестационный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период: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освоение инновационных педагогических технологий, форм и методов образовательной работы с детьми;</a:t>
            </a:r>
            <a:endParaRPr lang="ru-RU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углубленная работа  по развитию игровой деятельности детей дошкольного возраста, способствующая социально-личностному развитию детей;</a:t>
            </a:r>
            <a:endParaRPr lang="ru-RU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создание развивающей предметно-пространственной среды, обеспечивающей всестороннее развитие детей в соответствии с требованиями ФГОС ДО;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взаимодействие с родителями (законными представителями) воспитанников с целью повышения их  компетентности в вопросах воспитания и образования детей, вовлечения непосредственно в образовательную деятельность посредством современных форм.</a:t>
            </a:r>
            <a:endParaRPr lang="ru-RU" sz="2000" dirty="0" smtClean="0"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3"/>
            <a:ext cx="8258204" cy="1274786"/>
          </a:xfrm>
          <a:solidFill>
            <a:srgbClr val="FFC000"/>
          </a:solidFill>
        </p:spPr>
        <p:txBody>
          <a:bodyPr anchor="ctr"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z="2800" b="1" dirty="0" err="1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межаттестационный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период ставила перед собой  следующие задачи: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0066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создать развивающую предметно-пространственную </a:t>
            </a:r>
            <a:r>
              <a:rPr lang="ru-RU" sz="1600" dirty="0" smtClean="0"/>
              <a:t>среду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 ФГОС ДО;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пополнить  развивающую предметно - пространственную среду для детей дошкольного возраста пособиями, играми, дидактическим материалом, направленными на социально-личностное развитие детей;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изучить и внедрить в работу с детьми среднего дошкольного возраста инновационные образовательные,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здоровьесберегающие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технологии, обеспечивающие всестороннее развитие детей;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разработать комплексный перспективно-календарный тематический план по развитию игровой деятельности детей дошкольного возраста;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внедрить в систему работы с родителями (законными представителями) воспитанников новые эффективные формы и методы взаимодействия с целью их педагогической поддержки и вовлечения в образовательную деятельность;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обобщить и представить опыт работы по организации игровой деятельности детей дошкольного возраста педагогическому сообществу.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4139"/>
          </a:xfrm>
          <a:solidFill>
            <a:srgbClr val="FFC000"/>
          </a:solidFill>
        </p:spPr>
        <p:txBody>
          <a:bodyPr anchor="ctr"/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Результатом деятельности в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период является следующее: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разработала комплексный перспективно-календарный тематический план развития игровой деятельности детей дошкольного возраста, в настоящее время осуществляю работу с детьми группы и родителями воспитанников по данному плану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572428" cy="1142960"/>
          </a:xfrm>
          <a:solidFill>
            <a:srgbClr val="FFC000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Использую в работу с воспитанниками следующие  технологии и методики:</a:t>
            </a:r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02189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здоровьесберегающие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(дыхательную, пальчиковую, зрительную гимнастики, гимнастику пробуждения, точечный массаж, музыкотерапию, технологии формирования здорового образа жизни) и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здоровьеформирующие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технологии «Безопасность» Н.Н. Авдеева, О.Л. Князева, Р.Б.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Стеркина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000" dirty="0" smtClean="0"/>
              <a:t>Игровые технологии</a:t>
            </a:r>
          </a:p>
          <a:p>
            <a:r>
              <a:rPr lang="ru-RU" sz="2000" dirty="0" smtClean="0"/>
              <a:t>Подвижные игры</a:t>
            </a:r>
          </a:p>
          <a:p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Кирилл\Desktop\на печать садик\20171117_115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012159" y="4293096"/>
            <a:ext cx="27843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Кирилл\Desktop\на печать садик\20171211_091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99523" y="4293096"/>
            <a:ext cx="26882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9309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1285884"/>
          </a:xfrm>
          <a:solidFill>
            <a:srgbClr val="FFC000"/>
          </a:solidFill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Создание </a:t>
            </a:r>
            <a:b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предметно –пространственной развивающей среды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Пополнила  развивающую предметно - пространственную среду для детей дошкольного возраста пособиями, играми, дидактическим материалом, направленными на социально-личностное развитие детей в соответствии с ФГОС ДО: </a:t>
            </a:r>
          </a:p>
          <a:p>
            <a:r>
              <a:rPr lang="ru-RU" sz="1600" dirty="0" smtClean="0"/>
              <a:t>пополнила развивающую предметно-пространственную среду  макетами по темам «Домашние животные», «Дикие животные», «Животные Африки», «День победы», «Урожай»;</a:t>
            </a:r>
          </a:p>
          <a:p>
            <a:r>
              <a:rPr lang="ru-RU" sz="1600" dirty="0" smtClean="0"/>
              <a:t>изготовила дидактические игры и пособия направленные на социально-личностное развитие детей; </a:t>
            </a:r>
          </a:p>
          <a:p>
            <a:r>
              <a:rPr lang="ru-RU" sz="1600" dirty="0" smtClean="0"/>
              <a:t>для развития игровой деятельности оборудовала центры театрализованных игр и ряженья;</a:t>
            </a:r>
          </a:p>
          <a:p>
            <a:r>
              <a:rPr lang="ru-RU" sz="1600" dirty="0" smtClean="0"/>
              <a:t>пополнила сюжетно-ролевые игры «Семья», «Поликлиника», «Почта», «Гараж», «Салон красоты» атрибутами, предметами-заместителями, маркерами пространства, макетами;</a:t>
            </a:r>
          </a:p>
          <a:p>
            <a:r>
              <a:rPr lang="ru-RU" sz="1600" dirty="0" smtClean="0"/>
              <a:t>оборудовала исследовательскую лабораторию для проведения опытов и экспериментов;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anchor="ctr"/>
          <a:lstStyle/>
          <a:p>
            <a:pPr algn="ctr"/>
            <a:r>
              <a:rPr lang="ru-RU" b="1" dirty="0" smtClean="0"/>
              <a:t>Центры</a:t>
            </a:r>
            <a:endParaRPr lang="ru-RU" dirty="0"/>
          </a:p>
        </p:txBody>
      </p:sp>
      <p:pic>
        <p:nvPicPr>
          <p:cNvPr id="6" name="Picture 2" descr="C:\Users\Кирилл\Desktop\фото презентация\Оксане\фото группы лицензирование\IMG_30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6015" y="786937"/>
            <a:ext cx="2304261" cy="2016224"/>
          </a:xfrm>
          <a:prstGeom prst="rect">
            <a:avLst/>
          </a:prstGeom>
          <a:noFill/>
        </p:spPr>
      </p:pic>
      <p:pic>
        <p:nvPicPr>
          <p:cNvPr id="7" name="Picture 5" descr="C:\Users\Кирилл\Desktop\фото презентация\Оксане\фото группы лицензирование\IMG_3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17894" y="4239090"/>
            <a:ext cx="2052228" cy="1872208"/>
          </a:xfrm>
          <a:prstGeom prst="rect">
            <a:avLst/>
          </a:prstGeom>
          <a:noFill/>
        </p:spPr>
      </p:pic>
      <p:pic>
        <p:nvPicPr>
          <p:cNvPr id="8" name="Picture 3" descr="C:\Users\Кирилл\Desktop\фото презентация\Оксане\фото группы лицензирование\IMG_3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91780" y="1808820"/>
            <a:ext cx="2304256" cy="1800200"/>
          </a:xfrm>
          <a:prstGeom prst="rect">
            <a:avLst/>
          </a:prstGeom>
          <a:noFill/>
        </p:spPr>
      </p:pic>
      <p:pic>
        <p:nvPicPr>
          <p:cNvPr id="10" name="Picture 4" descr="C:\Users\Кирилл\Desktop\фото презентация\Оксане\фото группы лицензирование\IMG_3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14686"/>
            <a:ext cx="2016224" cy="1344150"/>
          </a:xfrm>
          <a:prstGeom prst="rect">
            <a:avLst/>
          </a:prstGeom>
          <a:noFill/>
        </p:spPr>
      </p:pic>
      <p:pic>
        <p:nvPicPr>
          <p:cNvPr id="11" name="Picture 4" descr="C:\Users\Кирилл\Desktop\фото презентация\Оксане\фото группы лицензирование\IMG_30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013176"/>
            <a:ext cx="2160240" cy="1584176"/>
          </a:xfrm>
          <a:prstGeom prst="rect">
            <a:avLst/>
          </a:prstGeom>
          <a:noFill/>
        </p:spPr>
      </p:pic>
      <p:pic>
        <p:nvPicPr>
          <p:cNvPr id="14" name="Picture 2" descr="C:\Users\Кирилл\Desktop\фото презентация\Оксане\фото группы лицензирование\IMG_30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00063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Users\Кирилл\Desktop\фото презентация\Оксане\фото группы лицензирование\IMG_30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005064"/>
            <a:ext cx="1944216" cy="1296144"/>
          </a:xfrm>
          <a:prstGeom prst="rect">
            <a:avLst/>
          </a:prstGeom>
          <a:noFill/>
        </p:spPr>
      </p:pic>
      <p:pic>
        <p:nvPicPr>
          <p:cNvPr id="17" name="Picture 3" descr="C:\Users\Кирилл\Desktop\фото презентация\Оксане\фото группы лицензирование\IMG_30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556792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Кирилл\Desktop\фото презентация\Оксане\фото группы лицензирование\IMG_31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732240" y="1844826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Уровень">
  <a:themeElements>
    <a:clrScheme name="Уровень 10">
      <a:dk1>
        <a:srgbClr val="0000FF"/>
      </a:dk1>
      <a:lt1>
        <a:srgbClr val="FFFF99"/>
      </a:lt1>
      <a:dk2>
        <a:srgbClr val="000066"/>
      </a:dk2>
      <a:lt2>
        <a:srgbClr val="FF6600"/>
      </a:lt2>
      <a:accent1>
        <a:srgbClr val="FFFF66"/>
      </a:accent1>
      <a:accent2>
        <a:srgbClr val="CC6600"/>
      </a:accent2>
      <a:accent3>
        <a:srgbClr val="FFFFCA"/>
      </a:accent3>
      <a:accent4>
        <a:srgbClr val="0000DA"/>
      </a:accent4>
      <a:accent5>
        <a:srgbClr val="FFFFB8"/>
      </a:accent5>
      <a:accent6>
        <a:srgbClr val="B95C00"/>
      </a:accent6>
      <a:hlink>
        <a:srgbClr val="CC9900"/>
      </a:hlink>
      <a:folHlink>
        <a:srgbClr val="996633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9">
        <a:dk1>
          <a:srgbClr val="0000FF"/>
        </a:dk1>
        <a:lt1>
          <a:srgbClr val="FFFF99"/>
        </a:lt1>
        <a:dk2>
          <a:srgbClr val="000066"/>
        </a:dk2>
        <a:lt2>
          <a:srgbClr val="FFCC00"/>
        </a:lt2>
        <a:accent1>
          <a:srgbClr val="FFFF66"/>
        </a:accent1>
        <a:accent2>
          <a:srgbClr val="CC6600"/>
        </a:accent2>
        <a:accent3>
          <a:srgbClr val="FFFFCA"/>
        </a:accent3>
        <a:accent4>
          <a:srgbClr val="0000DA"/>
        </a:accent4>
        <a:accent5>
          <a:srgbClr val="FFFFB8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10">
        <a:dk1>
          <a:srgbClr val="0000FF"/>
        </a:dk1>
        <a:lt1>
          <a:srgbClr val="FFFF99"/>
        </a:lt1>
        <a:dk2>
          <a:srgbClr val="000066"/>
        </a:dk2>
        <a:lt2>
          <a:srgbClr val="FF6600"/>
        </a:lt2>
        <a:accent1>
          <a:srgbClr val="FFFF66"/>
        </a:accent1>
        <a:accent2>
          <a:srgbClr val="CC6600"/>
        </a:accent2>
        <a:accent3>
          <a:srgbClr val="FFFFCA"/>
        </a:accent3>
        <a:accent4>
          <a:srgbClr val="0000DA"/>
        </a:accent4>
        <a:accent5>
          <a:srgbClr val="FFFFB8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2104</TotalTime>
  <Words>738</Words>
  <Application>Microsoft Office PowerPoint</Application>
  <PresentationFormat>Экран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Garamond</vt:lpstr>
      <vt:lpstr>Times New Roman</vt:lpstr>
      <vt:lpstr>Verdana</vt:lpstr>
      <vt:lpstr>Wingdings</vt:lpstr>
      <vt:lpstr>Уровень</vt:lpstr>
      <vt:lpstr>Министерство общего и среднего образования Свердловской области Отдел образования администрации Ленинского района  Муниципальное  автономное дошкольное образовательное учреждение –  детский сад № 126 </vt:lpstr>
      <vt:lpstr>Презентация PowerPoint</vt:lpstr>
      <vt:lpstr>Нормативно-правовое обеспечение педагогической деятельности:</vt:lpstr>
      <vt:lpstr>Основные направления деятельности в межаттестационный период:</vt:lpstr>
      <vt:lpstr> В межаттестационный период ставила перед собой  следующие задачи:</vt:lpstr>
      <vt:lpstr>Результатом деятельности в межаттестационный период является следующее:</vt:lpstr>
      <vt:lpstr>  Использую в работу с воспитанниками следующие  технологии и методики: </vt:lpstr>
      <vt:lpstr>Создание  предметно –пространственной развивающей среды</vt:lpstr>
      <vt:lpstr>Центры</vt:lpstr>
      <vt:lpstr>Центры</vt:lpstr>
      <vt:lpstr>Центры социализации</vt:lpstr>
      <vt:lpstr>Центры социализации</vt:lpstr>
      <vt:lpstr>Предметно развивающая среда</vt:lpstr>
      <vt:lpstr>Дидактические игры</vt:lpstr>
      <vt:lpstr>В работе с семьями воспитанников применяю разные формы и методы:</vt:lpstr>
      <vt:lpstr> Взаимодействие с семьей </vt:lpstr>
      <vt:lpstr>Взаимодействие с семьей: Оформление участка </vt:lpstr>
      <vt:lpstr>Итогом проделанной за межаттестационный период образовательной работы с детьми являются:</vt:lpstr>
      <vt:lpstr>Сводная таблица результатов освоения воспитанниками основной общеобразовательной программы. </vt:lpstr>
      <vt:lpstr>Участие детей</vt:lpstr>
      <vt:lpstr>Участие педагога: Праздники, развлечения </vt:lpstr>
      <vt:lpstr>Участие педагога:</vt:lpstr>
      <vt:lpstr>На следующий межаттестационный период планирую: </vt:lpstr>
      <vt:lpstr>Спасибо за внимание!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213</cp:revision>
  <dcterms:created xsi:type="dcterms:W3CDTF">2011-12-05T15:47:52Z</dcterms:created>
  <dcterms:modified xsi:type="dcterms:W3CDTF">2018-02-15T13:04:44Z</dcterms:modified>
</cp:coreProperties>
</file>