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sldIdLst>
    <p:sldId id="256" r:id="rId2"/>
    <p:sldId id="277" r:id="rId3"/>
    <p:sldId id="295" r:id="rId4"/>
    <p:sldId id="298" r:id="rId5"/>
    <p:sldId id="300" r:id="rId6"/>
    <p:sldId id="312" r:id="rId7"/>
    <p:sldId id="304" r:id="rId8"/>
    <p:sldId id="302" r:id="rId9"/>
    <p:sldId id="342" r:id="rId10"/>
    <p:sldId id="343" r:id="rId11"/>
    <p:sldId id="326" r:id="rId12"/>
    <p:sldId id="344" r:id="rId13"/>
    <p:sldId id="327" r:id="rId14"/>
    <p:sldId id="303" r:id="rId15"/>
    <p:sldId id="306" r:id="rId16"/>
    <p:sldId id="328" r:id="rId17"/>
    <p:sldId id="329" r:id="rId18"/>
    <p:sldId id="309" r:id="rId19"/>
    <p:sldId id="310" r:id="rId20"/>
    <p:sldId id="332" r:id="rId21"/>
    <p:sldId id="333" r:id="rId22"/>
    <p:sldId id="322" r:id="rId23"/>
    <p:sldId id="311" r:id="rId24"/>
    <p:sldId id="273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21" autoAdjust="0"/>
    <p:restoredTop sz="94698" autoAdjust="0"/>
  </p:normalViewPr>
  <p:slideViewPr>
    <p:cSldViewPr>
      <p:cViewPr varScale="1">
        <p:scale>
          <a:sx n="110" d="100"/>
          <a:sy n="110" d="100"/>
        </p:scale>
        <p:origin x="152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8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583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DA241-59B0-4818-9878-A8A04B6365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FF9B64-4765-4142-9BC6-F82D5128D3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E8DA4-6C5A-4D8E-9F36-C7A3BC9CE6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32B064-B24C-4A0F-B31F-F61C1DEF01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482E7C-878C-4B7C-B7A8-A00BBF313D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D6D8FB-D250-4A70-AAB5-4AC4835D87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132519-9B5C-46FC-B61E-869BE0E0A6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97F4A9-8091-4E08-9D53-1A40C601C7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6917B-66C1-4FDF-959F-BAE8EF41EA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810A43-72A9-4FE7-A6A2-37204D34D5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361D61-ACA5-4AB5-9DB0-ECD7BBD589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F0E42-9545-47D0-922B-DB565CF3EF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3219F-296B-43D5-8610-68EFEEC14E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89ACF3-8FD2-4021-BB85-B792528407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E29C42B0-82AC-40C7-8FE1-0F6D95F5AE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57352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7353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12" Type="http://schemas.openxmlformats.org/officeDocument/2006/relationships/image" Target="../media/image66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0.png"/><Relationship Id="rId11" Type="http://schemas.openxmlformats.org/officeDocument/2006/relationships/image" Target="../media/image65.jpeg"/><Relationship Id="rId5" Type="http://schemas.openxmlformats.org/officeDocument/2006/relationships/image" Target="../media/image59.jpeg"/><Relationship Id="rId10" Type="http://schemas.openxmlformats.org/officeDocument/2006/relationships/image" Target="../media/image64.jpeg"/><Relationship Id="rId4" Type="http://schemas.openxmlformats.org/officeDocument/2006/relationships/image" Target="../media/image58.jpeg"/><Relationship Id="rId9" Type="http://schemas.openxmlformats.org/officeDocument/2006/relationships/image" Target="../media/image6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jpeg"/><Relationship Id="rId7" Type="http://schemas.openxmlformats.org/officeDocument/2006/relationships/image" Target="../media/image77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6.pn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60350"/>
            <a:ext cx="7773987" cy="1728788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Министерство общего и среднего образования Свердловской области</a:t>
            </a:r>
            <a:b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Отдел образования администрации Ленинского района </a:t>
            </a:r>
            <a:b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Муниципальное  автономное дошкольное образовательное учреждение – </a:t>
            </a:r>
            <a:b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детский сад № 126</a:t>
            </a:r>
            <a:b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endParaRPr lang="ru-RU" sz="1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659080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КОРИКОВА</a:t>
            </a:r>
          </a:p>
          <a:p>
            <a:pPr eaLnBrk="1" hangingPunct="1">
              <a:defRPr/>
            </a:pPr>
            <a:r>
              <a:rPr lang="ru-RU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ОКСАНА ВЛАДИМИРОВНА</a:t>
            </a:r>
          </a:p>
          <a:p>
            <a:pPr eaLnBrk="1" hangingPunct="1">
              <a:defRPr/>
            </a:pPr>
            <a:r>
              <a:rPr lang="ru-RU" sz="2400" dirty="0" smtClean="0"/>
              <a:t>Воспитатель </a:t>
            </a:r>
            <a:br>
              <a:rPr lang="ru-RU" sz="2400" dirty="0" smtClean="0"/>
            </a:br>
            <a:r>
              <a:rPr lang="ru-RU" sz="2400" dirty="0" smtClean="0"/>
              <a:t>МАДОУ детский сад № 126</a:t>
            </a:r>
            <a:endParaRPr lang="ru-RU" sz="2400" b="1" i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 anchor="ctr"/>
          <a:lstStyle/>
          <a:p>
            <a:pPr algn="ctr"/>
            <a:r>
              <a:rPr lang="ru-RU" b="1" dirty="0" smtClean="0"/>
              <a:t>Центры</a:t>
            </a:r>
            <a:endParaRPr lang="ru-RU" dirty="0"/>
          </a:p>
        </p:txBody>
      </p:sp>
      <p:pic>
        <p:nvPicPr>
          <p:cNvPr id="1028" name="Picture 4" descr="C:\Users\Кирилл\Desktop\Новая папка\IMG_30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1628800"/>
            <a:ext cx="2520280" cy="2664296"/>
          </a:xfrm>
          <a:prstGeom prst="rect">
            <a:avLst/>
          </a:prstGeom>
          <a:noFill/>
        </p:spPr>
      </p:pic>
      <p:pic>
        <p:nvPicPr>
          <p:cNvPr id="1030" name="Picture 6" descr="C:\Users\Кирилл\Desktop\Новая папка\IMG_31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628800"/>
            <a:ext cx="2664296" cy="2664296"/>
          </a:xfrm>
          <a:prstGeom prst="rect">
            <a:avLst/>
          </a:prstGeom>
          <a:noFill/>
        </p:spPr>
      </p:pic>
      <p:pic>
        <p:nvPicPr>
          <p:cNvPr id="9" name="Picture 4" descr="C:\Users\Кирилл\Desktop\фото презентация\Оксане\фото группы лицензирование\IMG_3083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628800"/>
            <a:ext cx="2736304" cy="2664296"/>
          </a:xfrm>
          <a:prstGeom prst="rect">
            <a:avLst/>
          </a:prstGeom>
          <a:noFill/>
        </p:spPr>
      </p:pic>
      <p:pic>
        <p:nvPicPr>
          <p:cNvPr id="10" name="Picture 5" descr="C:\Users\Кирилл\Desktop\фото презентация\Оксане\фото группы лицензирование\IMG_309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4581128"/>
            <a:ext cx="2736304" cy="2088232"/>
          </a:xfrm>
          <a:prstGeom prst="rect">
            <a:avLst/>
          </a:prstGeom>
          <a:noFill/>
        </p:spPr>
      </p:pic>
      <p:pic>
        <p:nvPicPr>
          <p:cNvPr id="11" name="Picture 2" descr="C:\Users\Кирилл\Desktop\фото презентация\Оксане\фото группы лицензирование\IMG_308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2160" y="4581128"/>
            <a:ext cx="266429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 descr="C:\Users\Кирилл\Desktop\фото презентация\Оксане\фото группы лицензирование\IMG_307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5856" y="4581128"/>
            <a:ext cx="2664296" cy="208823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pPr algn="ctr"/>
            <a:r>
              <a:rPr lang="ru-RU" b="1" dirty="0" smtClean="0"/>
              <a:t>Центры социализации</a:t>
            </a:r>
            <a:endParaRPr lang="ru-RU" dirty="0"/>
          </a:p>
        </p:txBody>
      </p:sp>
      <p:pic>
        <p:nvPicPr>
          <p:cNvPr id="5" name="Picture 2" descr="C:\Users\Кирилл\Desktop\на печать садик\IMG-ea69dc875ba2b0f61622beb0ca2f36b6-V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916832"/>
            <a:ext cx="2448272" cy="2376264"/>
          </a:xfrm>
          <a:prstGeom prst="rect">
            <a:avLst/>
          </a:prstGeom>
          <a:noFill/>
        </p:spPr>
      </p:pic>
      <p:pic>
        <p:nvPicPr>
          <p:cNvPr id="6" name="Picture 7" descr="C:\Users\Кирилл\Desktop\на печать садик\15156385544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491880" y="1772816"/>
            <a:ext cx="2376264" cy="2376264"/>
          </a:xfrm>
          <a:prstGeom prst="rect">
            <a:avLst/>
          </a:prstGeom>
          <a:noFill/>
        </p:spPr>
      </p:pic>
      <p:pic>
        <p:nvPicPr>
          <p:cNvPr id="7" name="Picture 5" descr="C:\Users\Кирилл\Desktop\на печать садик\20171213_1001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300192" y="1988840"/>
            <a:ext cx="2376265" cy="2232250"/>
          </a:xfrm>
          <a:prstGeom prst="rect">
            <a:avLst/>
          </a:prstGeom>
          <a:noFill/>
        </p:spPr>
      </p:pic>
      <p:pic>
        <p:nvPicPr>
          <p:cNvPr id="9" name="Picture 3" descr="C:\Users\Кирилл\Desktop\на печать садик\20171212_1705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539552" y="4725144"/>
            <a:ext cx="2377969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D:\работа Оксана\атестация 2018\на печать садик\20171212_17095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6480210" y="4545124"/>
            <a:ext cx="1872209" cy="2376264"/>
          </a:xfrm>
          <a:prstGeom prst="rect">
            <a:avLst/>
          </a:prstGeom>
          <a:noFill/>
        </p:spPr>
      </p:pic>
      <p:pic>
        <p:nvPicPr>
          <p:cNvPr id="2051" name="Picture 3" descr="C:\Users\Кирилл\Desktop\Новая папка\DSC_017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59832" y="4365104"/>
            <a:ext cx="2952327" cy="208823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pPr algn="ctr"/>
            <a:r>
              <a:rPr lang="ru-RU" b="1" dirty="0" smtClean="0"/>
              <a:t>Центры социализации</a:t>
            </a:r>
            <a:endParaRPr lang="ru-RU" dirty="0"/>
          </a:p>
        </p:txBody>
      </p:sp>
      <p:pic>
        <p:nvPicPr>
          <p:cNvPr id="5" name="Picture 5" descr="C:\Users\Кирилл\Desktop\Новая папка\IMG_105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988840"/>
            <a:ext cx="2232248" cy="2376264"/>
          </a:xfrm>
          <a:prstGeom prst="rect">
            <a:avLst/>
          </a:prstGeom>
          <a:noFill/>
        </p:spPr>
      </p:pic>
      <p:pic>
        <p:nvPicPr>
          <p:cNvPr id="6" name="Picture 4" descr="C:\Users\Кирилл\Desktop\на печать садик\20171213_0940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348197" y="2084851"/>
            <a:ext cx="2424270" cy="2232248"/>
          </a:xfrm>
          <a:prstGeom prst="rect">
            <a:avLst/>
          </a:prstGeom>
          <a:noFill/>
        </p:spPr>
      </p:pic>
      <p:pic>
        <p:nvPicPr>
          <p:cNvPr id="7" name="Picture 4" descr="C:\Users\Кирилл\Desktop\фото презентация\Оксане\фото Дети везде\DSC_64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725144"/>
            <a:ext cx="2520280" cy="1800200"/>
          </a:xfrm>
          <a:prstGeom prst="rect">
            <a:avLst/>
          </a:prstGeom>
          <a:noFill/>
        </p:spPr>
      </p:pic>
      <p:pic>
        <p:nvPicPr>
          <p:cNvPr id="1027" name="Picture 3" descr="C:\Users\Кирилл\Desktop\Новая папка\DSC_6502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4437112"/>
            <a:ext cx="2880320" cy="1800200"/>
          </a:xfrm>
          <a:prstGeom prst="rect">
            <a:avLst/>
          </a:prstGeom>
          <a:noFill/>
        </p:spPr>
      </p:pic>
      <p:pic>
        <p:nvPicPr>
          <p:cNvPr id="1028" name="Picture 4" descr="D:\работа Оксана\атестация 2018\фото к презентации\фото презентация\Оксане\фото Дети везде\DSC_6534 (2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824" y="1844824"/>
            <a:ext cx="3240360" cy="2088232"/>
          </a:xfrm>
          <a:prstGeom prst="rect">
            <a:avLst/>
          </a:prstGeom>
          <a:noFill/>
        </p:spPr>
      </p:pic>
      <p:pic>
        <p:nvPicPr>
          <p:cNvPr id="1029" name="Picture 5" descr="D:\работа Оксана\атестация 2018\на печать садик\IMG-b5c0395784ea39fd48256e5cd840ad59-V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72200" y="4797152"/>
            <a:ext cx="2448272" cy="172819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 anchor="ctr"/>
          <a:lstStyle/>
          <a:p>
            <a:pPr algn="ctr"/>
            <a:r>
              <a:rPr lang="ru-RU" sz="3600" b="1" dirty="0" smtClean="0"/>
              <a:t>Предметно развивающая среда</a:t>
            </a:r>
            <a:endParaRPr lang="ru-RU" sz="3600" b="1" dirty="0"/>
          </a:p>
        </p:txBody>
      </p:sp>
      <p:pic>
        <p:nvPicPr>
          <p:cNvPr id="13" name="Picture 10" descr="C:\Documents and Settings\Admin\Рабочий стол\фото пр\фотоальбомы\IMG_20170203_16592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692436" y="4005064"/>
            <a:ext cx="1959684" cy="2592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1" descr="C:\Documents and Settings\Admin\Рабочий стол\фото пр\фотоальбомы\IMG_20170203_165004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300192" y="3789040"/>
            <a:ext cx="2520280" cy="172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" descr="C:\Users\Кирилл\Downloads\IMG-af441ee392feeffcdb1f85ef1f107b42-V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700808"/>
            <a:ext cx="2592288" cy="1944216"/>
          </a:xfrm>
          <a:prstGeom prst="rect">
            <a:avLst/>
          </a:prstGeom>
          <a:noFill/>
        </p:spPr>
      </p:pic>
      <p:pic>
        <p:nvPicPr>
          <p:cNvPr id="16" name="Picture 4" descr="C:\Users\Кирилл\Desktop\фото презентация\Оксане\фотки детей (группа, улица)\DSC_016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1700808"/>
            <a:ext cx="2952327" cy="1968218"/>
          </a:xfrm>
          <a:prstGeom prst="rect">
            <a:avLst/>
          </a:prstGeom>
          <a:noFill/>
        </p:spPr>
      </p:pic>
      <p:pic>
        <p:nvPicPr>
          <p:cNvPr id="17" name="Picture 3" descr="C:\Users\Кирилл\Downloads\IMG-32dfce3f66520735d3697f7c1d5139e6-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1700808"/>
            <a:ext cx="2592288" cy="1944217"/>
          </a:xfrm>
          <a:prstGeom prst="rect">
            <a:avLst/>
          </a:prstGeom>
          <a:noFill/>
        </p:spPr>
      </p:pic>
      <p:pic>
        <p:nvPicPr>
          <p:cNvPr id="18" name="Picture 6" descr="C:\Users\Кирилл\Desktop\фото презентация\Оксане\фото Дети везде\экспериментирование\P_20161031_10220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3789040"/>
            <a:ext cx="2808312" cy="172819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>
            <a:spLocks noGrp="1"/>
          </p:cNvSpPr>
          <p:nvPr>
            <p:ph type="title" sz="quarter"/>
          </p:nvPr>
        </p:nvSpPr>
        <p:spPr>
          <a:solidFill>
            <a:srgbClr val="FFC000"/>
          </a:solidFill>
        </p:spPr>
        <p:txBody>
          <a:bodyPr anchor="ctr"/>
          <a:lstStyle/>
          <a:p>
            <a:pPr algn="ctr"/>
            <a:r>
              <a:rPr lang="ru-RU" b="1" dirty="0" smtClean="0"/>
              <a:t>Дидактические игры</a:t>
            </a:r>
            <a:endParaRPr lang="ru-RU" b="1" dirty="0"/>
          </a:p>
        </p:txBody>
      </p:sp>
      <p:pic>
        <p:nvPicPr>
          <p:cNvPr id="22" name="Picture 3" descr="C:\Documents and Settings\Admin\Рабочий стол\фото пр\ди сенсорика\detsad-116435-145234028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995936" y="5373216"/>
            <a:ext cx="1733167" cy="1252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" descr="C:\Documents and Settings\Admin\Рабочий стол\фото пр\ди сенсорика\detsad-114916-1430572749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51920" y="2132856"/>
            <a:ext cx="1706141" cy="1224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Кирилл\Downloads\IMG-ba64195cb50d5a96bdf6e438940850af-V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4869160"/>
            <a:ext cx="2208246" cy="1656184"/>
          </a:xfrm>
          <a:prstGeom prst="rect">
            <a:avLst/>
          </a:prstGeom>
          <a:noFill/>
        </p:spPr>
      </p:pic>
      <p:pic>
        <p:nvPicPr>
          <p:cNvPr id="10" name="Picture 4" descr="C:\Users\Кирилл\Downloads\IMG-8563345d06600b9305fb88f4d4878aef-V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4797152"/>
            <a:ext cx="2232248" cy="1674186"/>
          </a:xfrm>
          <a:prstGeom prst="rect">
            <a:avLst/>
          </a:prstGeom>
          <a:noFill/>
        </p:spPr>
      </p:pic>
      <p:pic>
        <p:nvPicPr>
          <p:cNvPr id="11" name="Picture 2" descr="C:\Users\Кирилл\Downloads\IMG-d3aa47c60bdc03431478a595ba43d536-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8144" y="1700808"/>
            <a:ext cx="2736304" cy="2052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Кирилл\Desktop\фото презентация\Оксане\фото Дети везде\DSC_6598 (1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4" y="1700808"/>
            <a:ext cx="3096344" cy="2056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C:\Users\Кирилл\Desktop\фото презентация\Оксане\фото для презентации\P_20161107_16020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63888" y="3789040"/>
            <a:ext cx="2304255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ru-RU" sz="3600" b="1" dirty="0" smtClean="0">
                <a:solidFill>
                  <a:schemeClr val="tx2"/>
                </a:solidFill>
              </a:rPr>
              <a:t>В работе с семьями воспитанников применяю разные формы и методы</a:t>
            </a:r>
            <a:r>
              <a:rPr lang="ru-RU" sz="3600" dirty="0" smtClean="0">
                <a:solidFill>
                  <a:schemeClr val="tx2"/>
                </a:solidFill>
              </a:rPr>
              <a:t>:</a:t>
            </a:r>
            <a:endParaRPr lang="ru-RU" sz="3600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тематические беседы, круглые столы, собрания-дискуссии, индивидуальные консультации, что способствует установлению доверительных отношений;  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рекомендации родителям (законным представителям) в форме буклетов и памяток с советами по вопросам развития детей дошкольного возраста, правилами и рекомендациями по обеспечению  эмоционально комфортного пребывания ребенка в детском саду;</a:t>
            </a:r>
          </a:p>
          <a:p>
            <a:r>
              <a:rPr lang="ru-RU" sz="1800" dirty="0" smtClean="0"/>
              <a:t>совместные проекты по темам: «День матери», «Наша семья» с использованием </a:t>
            </a:r>
            <a:r>
              <a:rPr lang="ru-RU" sz="1800" dirty="0" err="1" smtClean="0"/>
              <a:t>мультимедийной</a:t>
            </a:r>
            <a:r>
              <a:rPr lang="ru-RU" sz="1800" dirty="0" smtClean="0"/>
              <a:t> презентации;</a:t>
            </a:r>
          </a:p>
          <a:p>
            <a:r>
              <a:rPr lang="ru-RU" sz="1800" dirty="0" smtClean="0"/>
              <a:t>тематические фотоконкурсы: «Наш любимый детский сад», «Моя семья»;</a:t>
            </a:r>
          </a:p>
          <a:p>
            <a:r>
              <a:rPr lang="ru-RU" sz="1800" dirty="0" smtClean="0"/>
              <a:t>тематические выставки совместных семейных работ: конкурсы «Подделки из природного материала», «Дары осени», «Наши руки не для скуки», «Новогодняя игрушка». 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940966"/>
          </a:xfrm>
          <a:solidFill>
            <a:srgbClr val="FFC000"/>
          </a:solidFill>
        </p:spPr>
        <p:txBody>
          <a:bodyPr anchor="ctr"/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Взаимодействие с семьей</a:t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5" name="Picture 3" descr="C:\Documents and Settings\Admin\Рабочий стол\фото пр\день матери\IMG_38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90600" y="1442445"/>
            <a:ext cx="3888431" cy="2592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3" descr="C:\Users\Кирилл\Desktop\фото презентация\Оксане\фото для презентации\P_20170207_1456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7187" y="4437112"/>
            <a:ext cx="3891844" cy="2189162"/>
          </a:xfrm>
          <a:prstGeom prst="rect">
            <a:avLst/>
          </a:prstGeom>
          <a:noFill/>
        </p:spPr>
      </p:pic>
      <p:pic>
        <p:nvPicPr>
          <p:cNvPr id="8" name="Picture 4" descr="C:\Users\Кирилл\Desktop\фото презентация\Оксане\фото для презентации\P_20170207_1512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82344" y="1614339"/>
            <a:ext cx="3891844" cy="2189162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93"/>
          <a:stretch/>
        </p:blipFill>
        <p:spPr>
          <a:xfrm>
            <a:off x="4355976" y="4005064"/>
            <a:ext cx="4625572" cy="239009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Documents and Settings\Admin\Рабочий стол\фото пр\зимние участки\IMG-20170114-WA00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11560" y="1628800"/>
            <a:ext cx="3845768" cy="216024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147248" cy="1417638"/>
          </a:xfrm>
          <a:solidFill>
            <a:srgbClr val="FFC000"/>
          </a:solidFill>
        </p:spPr>
        <p:txBody>
          <a:bodyPr/>
          <a:lstStyle/>
          <a:p>
            <a:pPr algn="ctr"/>
            <a:r>
              <a:rPr lang="ru-RU" b="1" dirty="0" smtClean="0"/>
              <a:t>Взаимодействие с семьей:</a:t>
            </a:r>
            <a:br>
              <a:rPr lang="ru-RU" b="1" dirty="0" smtClean="0"/>
            </a:br>
            <a:r>
              <a:rPr lang="ru-RU" b="1" dirty="0" smtClean="0"/>
              <a:t>Оформление участка </a:t>
            </a:r>
            <a:endParaRPr lang="ru-RU" dirty="0"/>
          </a:p>
        </p:txBody>
      </p:sp>
      <p:pic>
        <p:nvPicPr>
          <p:cNvPr id="10" name="Picture 4" descr="C:\Users\Кирилл\Desktop\на печать садик\IMG-f34f490dd0205952b2a2ada1eb99ec55-V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077072"/>
            <a:ext cx="3024336" cy="2268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Кирилл\Desktop\фото презентация\Оксане\фотки детей (группа, улица)\DSC_01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628800"/>
            <a:ext cx="3283745" cy="218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C:\Users\Кирилл\Desktop\фото презентация\Оксане\фотки детей (группа, улица)\DSC_019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4077072"/>
            <a:ext cx="3283743" cy="218916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1417638"/>
          </a:xfrm>
          <a:solidFill>
            <a:srgbClr val="FFC000"/>
          </a:solidFill>
        </p:spPr>
        <p:txBody>
          <a:bodyPr/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Итогом проделанной за </a:t>
            </a:r>
            <a:r>
              <a:rPr lang="ru-RU" sz="2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межаттестационный</a:t>
            </a:r>
            <a:r>
              <a:rPr lang="ru-RU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период образовательной работы с детьми являются:</a:t>
            </a:r>
            <a:endParaRPr lang="ru-RU" sz="2800" b="1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стабильные положительные результаты освоения воспитанниками образовательной программы</a:t>
            </a:r>
          </a:p>
          <a:p>
            <a:endParaRPr lang="ru-RU" b="1" dirty="0" smtClean="0"/>
          </a:p>
        </p:txBody>
      </p:sp>
      <p:pic>
        <p:nvPicPr>
          <p:cNvPr id="10" name="Picture 3" descr="C:\Users\Кирилл\Desktop\на печать садик\IMG-1247342640e17eb58dfd8bd09edd0d78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3933056"/>
            <a:ext cx="1890209" cy="252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Кирилл\Downloads\IMG-df43c80380a5f08c67360b9c737ca880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077072"/>
            <a:ext cx="2918884" cy="2189163"/>
          </a:xfrm>
          <a:prstGeom prst="rect">
            <a:avLst/>
          </a:prstGeom>
          <a:noFill/>
        </p:spPr>
      </p:pic>
      <p:pic>
        <p:nvPicPr>
          <p:cNvPr id="6" name="Picture 3" descr="C:\Users\Кирилл\Desktop\фото презентация\Оксане\фото Дети везде\дни рожден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4077072"/>
            <a:ext cx="3200357" cy="223224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857232"/>
            <a:ext cx="8229600" cy="1131910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Сводная таблица результатов освоения воспитанниками основной общеобразовательной программы.</a:t>
            </a:r>
            <a:r>
              <a:rPr lang="ru-RU" sz="4000" dirty="0" smtClean="0">
                <a:solidFill>
                  <a:srgbClr val="002060"/>
                </a:solidFill>
              </a:rPr>
              <a:t/>
            </a:r>
            <a:br>
              <a:rPr lang="ru-RU" sz="4000" dirty="0" smtClean="0">
                <a:solidFill>
                  <a:srgbClr val="002060"/>
                </a:solidFill>
              </a:rPr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401081" cy="47577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37625"/>
                <a:gridCol w="875119"/>
                <a:gridCol w="875119"/>
                <a:gridCol w="984508"/>
                <a:gridCol w="911582"/>
                <a:gridCol w="875119"/>
                <a:gridCol w="875119"/>
                <a:gridCol w="896982"/>
                <a:gridCol w="969908"/>
              </a:tblGrid>
              <a:tr h="847578"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Социально-коммуникативное развитие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Познавательное развитие </a:t>
                      </a:r>
                      <a:endParaRPr lang="ru-RU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Речевое развитие </a:t>
                      </a:r>
                      <a:endParaRPr lang="ru-RU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Художественно-эстетическое развитие </a:t>
                      </a:r>
                      <a:endParaRPr lang="ru-RU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18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2017 г.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2018 г.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2017 г.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2018 г.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2017 г.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2018 г.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2017 г.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2018 г.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9440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Высокий уровень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11%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62%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22%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78%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42%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58%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34%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66%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9440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Средний уровень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15%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22%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50%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16%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19%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35%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46%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18%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9440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Низкий уровень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74%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16%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28%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6%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39%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7%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20%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16%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995936" y="1556792"/>
            <a:ext cx="4897437" cy="5087959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1400" b="1" i="1" u="sng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Образование:</a:t>
            </a:r>
            <a:r>
              <a:rPr lang="ru-RU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r>
              <a:rPr lang="ru-RU" sz="1400" dirty="0" smtClean="0"/>
              <a:t>1990 г. – Омское педагогическое училище №4.</a:t>
            </a:r>
          </a:p>
          <a:p>
            <a:r>
              <a:rPr lang="ru-RU" sz="1400" dirty="0" smtClean="0"/>
              <a:t>по специальности «Воспитание в дошкольных                    </a:t>
            </a:r>
          </a:p>
          <a:p>
            <a:pPr>
              <a:buNone/>
            </a:pPr>
            <a:r>
              <a:rPr lang="ru-RU" sz="1400" dirty="0" smtClean="0"/>
              <a:t>      учреждениях» </a:t>
            </a:r>
          </a:p>
          <a:p>
            <a:pPr>
              <a:buNone/>
            </a:pPr>
            <a:r>
              <a:rPr lang="ru-RU" sz="1400" dirty="0" smtClean="0"/>
              <a:t>      Квалификация: воспитатель в дошкольных учреждениях.</a:t>
            </a:r>
          </a:p>
          <a:p>
            <a:endParaRPr lang="ru-RU" sz="1400" b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1400" b="1" i="1" u="sng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Повышение </a:t>
            </a:r>
            <a:r>
              <a:rPr lang="ru-RU" sz="1400" b="1" i="1" u="sng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калификации</a:t>
            </a:r>
            <a:r>
              <a:rPr lang="ru-RU" sz="1400" b="1" i="1" u="sng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:  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400" b="1" i="1" u="sng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1400" dirty="0" smtClean="0"/>
              <a:t>2017г.«Проектирование образовательной среды в дошкольной образовательной организации в соответствии с требованиями федерального государственного образовательного стандарта дошкольного образования»</a:t>
            </a:r>
          </a:p>
          <a:p>
            <a:pPr>
              <a:buNone/>
            </a:pPr>
            <a:endParaRPr lang="ru-RU" sz="1400" b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r>
              <a:rPr lang="ru-RU" sz="1400" b="1" i="1" u="sng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Общий стаж:</a:t>
            </a:r>
            <a:r>
              <a:rPr lang="ru-RU" sz="1400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     </a:t>
            </a:r>
            <a:r>
              <a:rPr lang="ru-RU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17лет</a:t>
            </a:r>
            <a:r>
              <a:rPr lang="ru-RU" sz="1400" dirty="0" smtClean="0"/>
              <a:t> </a:t>
            </a:r>
            <a:r>
              <a:rPr lang="ru-RU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в данной должности: 5 лет</a:t>
            </a:r>
            <a:r>
              <a:rPr lang="ru-RU" sz="1400" dirty="0" smtClean="0"/>
              <a:t> </a:t>
            </a:r>
            <a:r>
              <a:rPr lang="ru-RU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1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1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1000" b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1445" name="Rectangle 5"/>
          <p:cNvSpPr>
            <a:spLocks noChangeArrowheads="1"/>
          </p:cNvSpPr>
          <p:nvPr/>
        </p:nvSpPr>
        <p:spPr bwMode="auto">
          <a:xfrm>
            <a:off x="683568" y="318744"/>
            <a:ext cx="8208912" cy="104644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eaLnBrk="1" hangingPunct="1">
              <a:defRPr/>
            </a:pPr>
            <a:r>
              <a:rPr lang="ru-RU" sz="2400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КОРИКОВА ОКСАНА ВЛАДИМИРОВНА</a:t>
            </a:r>
          </a:p>
          <a:p>
            <a:pPr algn="ctr">
              <a:defRPr/>
            </a:pPr>
            <a:r>
              <a:rPr lang="ru-RU" sz="2000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воспитатель  МАДОУ </a:t>
            </a:r>
            <a:r>
              <a:rPr lang="ru-RU" sz="2000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– детского сада 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№126</a:t>
            </a:r>
            <a:r>
              <a:rPr lang="ru-RU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b="1" i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117" y="1714488"/>
            <a:ext cx="3375445" cy="450059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3"/>
          <p:cNvSpPr>
            <a:spLocks noGrp="1"/>
          </p:cNvSpPr>
          <p:nvPr>
            <p:ph type="title" sz="quarter"/>
          </p:nvPr>
        </p:nvSpPr>
        <p:spPr>
          <a:solidFill>
            <a:srgbClr val="FFC000"/>
          </a:solidFill>
        </p:spPr>
        <p:txBody>
          <a:bodyPr anchor="ctr"/>
          <a:lstStyle/>
          <a:p>
            <a:pPr algn="ctr"/>
            <a:r>
              <a:rPr lang="ru-RU" b="1" dirty="0" smtClean="0"/>
              <a:t>Участие детей</a:t>
            </a:r>
            <a:endParaRPr lang="ru-RU" dirty="0"/>
          </a:p>
        </p:txBody>
      </p:sp>
      <p:pic>
        <p:nvPicPr>
          <p:cNvPr id="18437" name="Picture 5" descr="D:\работа Оксана\Садик\аттестация фото\151586315899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5724128" y="2132856"/>
            <a:ext cx="1812594" cy="1359445"/>
          </a:xfrm>
          <a:prstGeom prst="rect">
            <a:avLst/>
          </a:prstGeom>
          <a:noFill/>
        </p:spPr>
      </p:pic>
      <p:pic>
        <p:nvPicPr>
          <p:cNvPr id="25" name="Picture 1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204864"/>
            <a:ext cx="1670315" cy="12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 descr="D:\работа Оксана\дипломы конкурсы\6e17a35993d2d47c631cd40e58ed762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320" y="1700808"/>
            <a:ext cx="1548708" cy="2189163"/>
          </a:xfrm>
          <a:prstGeom prst="rect">
            <a:avLst/>
          </a:prstGeom>
          <a:noFill/>
        </p:spPr>
      </p:pic>
      <p:pic>
        <p:nvPicPr>
          <p:cNvPr id="26" name="Picture 13" descr="D:\работа Оксана\Садик\аттестация фото\20171213_09381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107503" y="4869160"/>
            <a:ext cx="1728194" cy="1296146"/>
          </a:xfrm>
          <a:prstGeom prst="rect">
            <a:avLst/>
          </a:prstGeom>
          <a:noFill/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75656" y="4365104"/>
            <a:ext cx="1554830" cy="218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14" descr="D:\работа Оксана\Садик\аттестация фото\20171215_07530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5949153" y="4788151"/>
            <a:ext cx="1656184" cy="1242138"/>
          </a:xfrm>
          <a:prstGeom prst="rect">
            <a:avLst/>
          </a:prstGeom>
          <a:noFill/>
        </p:spPr>
      </p:pic>
      <p:pic>
        <p:nvPicPr>
          <p:cNvPr id="22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312" y="4221088"/>
            <a:ext cx="1549765" cy="218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15" descr="D:\работа Оксана\Садик\аттестация фото\20171221_14461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 rot="10800000">
            <a:off x="3059832" y="4725144"/>
            <a:ext cx="2150368" cy="1612776"/>
          </a:xfrm>
          <a:prstGeom prst="rect">
            <a:avLst/>
          </a:prstGeom>
          <a:noFill/>
        </p:spPr>
      </p:pic>
      <p:pic>
        <p:nvPicPr>
          <p:cNvPr id="18433" name="Picture 1" descr="D:\работа Оксана\дипломы конкурсы\1b596bd8677750662f172544934d5efa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716016" y="4365104"/>
            <a:ext cx="1548708" cy="2189163"/>
          </a:xfrm>
          <a:prstGeom prst="rect">
            <a:avLst/>
          </a:prstGeom>
          <a:noFill/>
        </p:spPr>
      </p:pic>
      <p:pic>
        <p:nvPicPr>
          <p:cNvPr id="30" name="Picture 16" descr="C:\Users\Кирилл\Downloads\IMG-38ab68fa637f421362a9e9793a2dee16-V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03848" y="2060848"/>
            <a:ext cx="1242380" cy="1656507"/>
          </a:xfrm>
          <a:prstGeom prst="rect">
            <a:avLst/>
          </a:prstGeom>
          <a:noFill/>
        </p:spPr>
      </p:pic>
      <p:pic>
        <p:nvPicPr>
          <p:cNvPr id="21" name="Picture 9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27984" y="1700808"/>
            <a:ext cx="1567163" cy="218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 descr="D:\работа Оксана\Садик\аттестация фото\IMG-4f0a29cd9b02e226b0d9088de83423a2-V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19672" y="1700808"/>
            <a:ext cx="1641872" cy="218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sz="quarter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28799"/>
            <a:ext cx="3600488" cy="2400325"/>
          </a:xfrm>
        </p:spPr>
      </p:pic>
      <p:pic>
        <p:nvPicPr>
          <p:cNvPr id="3" name="Объект 2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029125"/>
            <a:ext cx="3983384" cy="2655589"/>
          </a:xfrm>
        </p:spPr>
      </p:pic>
      <p:pic>
        <p:nvPicPr>
          <p:cNvPr id="7" name="Picture 2" descr="C:\Users\Кирилл\Desktop\на печать садик\IMG_196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1628799"/>
            <a:ext cx="3281923" cy="218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>
            <a:spLocks noGrp="1"/>
          </p:cNvSpPr>
          <p:nvPr>
            <p:ph type="title" sz="quarter"/>
          </p:nvPr>
        </p:nvSpPr>
        <p:spPr>
          <a:solidFill>
            <a:srgbClr val="FFC000"/>
          </a:solidFill>
        </p:spPr>
        <p:txBody>
          <a:bodyPr anchor="ctr"/>
          <a:lstStyle/>
          <a:p>
            <a:pPr algn="ctr"/>
            <a:r>
              <a:rPr lang="ru-RU" b="1" dirty="0" smtClean="0"/>
              <a:t>Участие педагога:</a:t>
            </a:r>
            <a:br>
              <a:rPr lang="ru-RU" b="1" dirty="0" smtClean="0"/>
            </a:br>
            <a:r>
              <a:rPr lang="ru-RU" b="1" dirty="0" smtClean="0"/>
              <a:t>Праздники, развлечения </a:t>
            </a:r>
            <a:endParaRPr lang="ru-RU" dirty="0"/>
          </a:p>
        </p:txBody>
      </p:sp>
      <p:pic>
        <p:nvPicPr>
          <p:cNvPr id="9" name="Picture 2" descr="C:\Users\Кирилл\Desktop\на печать садик\IMG_133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861" y="4287051"/>
            <a:ext cx="3600400" cy="239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 sz="quarter"/>
          </p:nvPr>
        </p:nvSpPr>
        <p:spPr>
          <a:solidFill>
            <a:srgbClr val="FFC000"/>
          </a:solidFill>
        </p:spPr>
        <p:txBody>
          <a:bodyPr anchor="ctr"/>
          <a:lstStyle/>
          <a:p>
            <a:pPr algn="ctr"/>
            <a:r>
              <a:rPr lang="ru-RU" b="1" dirty="0" smtClean="0"/>
              <a:t>Участие педагога:</a:t>
            </a:r>
            <a:endParaRPr lang="ru-RU" dirty="0"/>
          </a:p>
        </p:txBody>
      </p:sp>
      <p:pic>
        <p:nvPicPr>
          <p:cNvPr id="9" name="Picture 3" descr="D:\работа Оксана\дипломы конкурсы\822890-141-144-sert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1556792"/>
            <a:ext cx="1547638" cy="2189163"/>
          </a:xfrm>
          <a:prstGeom prst="rect">
            <a:avLst/>
          </a:prstGeom>
          <a:noFill/>
        </p:spPr>
      </p:pic>
      <p:pic>
        <p:nvPicPr>
          <p:cNvPr id="10" name="Picture 4" descr="D:\работа Оксана\дипломы конкурсы\822922-015-016-sert — копия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1556792"/>
            <a:ext cx="1547638" cy="2189163"/>
          </a:xfrm>
          <a:prstGeom prst="rect">
            <a:avLst/>
          </a:prstGeom>
          <a:noFill/>
        </p:spPr>
      </p:pic>
      <p:pic>
        <p:nvPicPr>
          <p:cNvPr id="11" name="Picture 1" descr="D:\работа Оксана\дипломы конкурсы\823408-016-015-sert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1556792"/>
            <a:ext cx="1549266" cy="2189162"/>
          </a:xfrm>
          <a:prstGeom prst="rect">
            <a:avLst/>
          </a:prstGeom>
          <a:noFill/>
        </p:spPr>
      </p:pic>
      <p:pic>
        <p:nvPicPr>
          <p:cNvPr id="14" name="Picture 4" descr="D:\работа Оксана\Садик\аттестация фото\IMG-b78d02130d172cddeeefded3f88e36b7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4005064"/>
            <a:ext cx="1620181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4008" y="4005064"/>
            <a:ext cx="1561978" cy="218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88224" y="4005064"/>
            <a:ext cx="1556180" cy="218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55776" y="4005064"/>
            <a:ext cx="1628303" cy="218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На следующий </a:t>
            </a:r>
            <a:r>
              <a:rPr lang="ru-RU" sz="36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межаттестационный</a:t>
            </a:r>
            <a:r>
              <a:rPr lang="ru-RU" sz="36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период планирую:</a:t>
            </a:r>
            <a:r>
              <a:rPr lang="ru-RU" sz="3600" b="1" dirty="0" smtClean="0"/>
              <a:t> 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2200" dirty="0" smtClean="0"/>
              <a:t>Продолжить работу по социально- коммуникативному развитию дошкольников.</a:t>
            </a:r>
          </a:p>
          <a:p>
            <a:pPr lvl="0"/>
            <a:r>
              <a:rPr lang="ru-RU" sz="2200" dirty="0" smtClean="0"/>
              <a:t>Предусмотреть интеграцию с образовательными областями «Познавательное развитие», «Речевое развитие».</a:t>
            </a:r>
          </a:p>
          <a:p>
            <a:pPr algn="ctr"/>
            <a:r>
              <a:rPr lang="ru-RU" sz="1800" b="1" i="1" u="sng" dirty="0" smtClean="0"/>
              <a:t>Задачи на новый </a:t>
            </a:r>
            <a:r>
              <a:rPr lang="ru-RU" sz="1800" b="1" i="1" u="sng" dirty="0" err="1" smtClean="0"/>
              <a:t>межаттестационный</a:t>
            </a:r>
            <a:r>
              <a:rPr lang="ru-RU" sz="1800" b="1" i="1" u="sng" dirty="0" smtClean="0"/>
              <a:t> период:</a:t>
            </a:r>
          </a:p>
          <a:p>
            <a:pPr lvl="0"/>
            <a:r>
              <a:rPr lang="ru-RU" sz="1800" dirty="0" smtClean="0"/>
              <a:t>Создать условия для обеспечения психологического благополучия и здоровья детей;</a:t>
            </a:r>
          </a:p>
          <a:p>
            <a:pPr lvl="0"/>
            <a:r>
              <a:rPr lang="ru-RU" sz="1800" dirty="0" smtClean="0"/>
              <a:t>Развивать познавательные способности, творческое мышление и    воображение, речь;</a:t>
            </a:r>
          </a:p>
          <a:p>
            <a:pPr lvl="0"/>
            <a:r>
              <a:rPr lang="ru-RU" sz="1800" dirty="0" smtClean="0"/>
              <a:t>Создавать пространственно-предметную среду в группе, направленную на социально-коммуникативное развитие дошкольников.</a:t>
            </a:r>
          </a:p>
          <a:p>
            <a:r>
              <a:rPr lang="ru-RU" sz="1800" dirty="0" smtClean="0"/>
              <a:t>Определить пути включения родителей в образовательный процесс, направленный на социально - коммуникативное развитие дошкольников</a:t>
            </a:r>
            <a:endParaRPr lang="ru-RU" sz="1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39825"/>
          </a:xfrm>
        </p:spPr>
        <p:txBody>
          <a:bodyPr/>
          <a:lstStyle/>
          <a:p>
            <a:pPr algn="ctr"/>
            <a:r>
              <a:rPr lang="ru-RU" b="1" dirty="0" smtClean="0"/>
              <a:t>Спасибо за внимание! </a:t>
            </a:r>
            <a:endParaRPr lang="ru-RU" b="1" dirty="0"/>
          </a:p>
        </p:txBody>
      </p:sp>
      <p:pic>
        <p:nvPicPr>
          <p:cNvPr id="4" name="Picture 5" descr="C:\Users\Кирилл\Desktop\фото презентация\Оксане\фото Дети везде\DSC_6328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628800"/>
            <a:ext cx="7127897" cy="47342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pPr>
              <a:defRPr/>
            </a:pPr>
            <a:r>
              <a:rPr lang="ru-RU" sz="3600" b="1" dirty="0" smtClean="0">
                <a:solidFill>
                  <a:srgbClr val="002060"/>
                </a:solidFill>
              </a:rPr>
              <a:t>Нормативно-правовое обеспечение педагогической деятельности: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Федеральный закон «Об образовании  в Российской Федерации»</a:t>
            </a:r>
            <a:endParaRPr lang="ru-RU" sz="1000" b="1" dirty="0" smtClean="0">
              <a:ea typeface="Calibri" pitchFamily="34" charset="0"/>
              <a:cs typeface="Times New Roman" pitchFamily="18" charset="0"/>
            </a:endParaRPr>
          </a:p>
          <a:p>
            <a:pPr marL="0" indent="0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b="1" dirty="0" smtClean="0">
                <a:solidFill>
                  <a:srgbClr val="0A0AFF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Федеральный государственный образовательный стандарт дошкольного образования</a:t>
            </a:r>
            <a:endParaRPr lang="ru-RU" sz="1000" b="1" dirty="0" smtClean="0">
              <a:solidFill>
                <a:srgbClr val="0A0AFF"/>
              </a:solidFill>
            </a:endParaRPr>
          </a:p>
          <a:p>
            <a:pPr marL="0" indent="0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Санитарно – эпидемиологические требования (</a:t>
            </a:r>
            <a:r>
              <a:rPr lang="ru-RU" b="1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СанПин</a:t>
            </a:r>
            <a:r>
              <a:rPr lang="ru-RU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2.4.1.3049-13)</a:t>
            </a:r>
            <a:endParaRPr lang="ru-RU" sz="1000" b="1" dirty="0" smtClean="0"/>
          </a:p>
          <a:p>
            <a:pPr marL="0" indent="0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Устав МАДОУ детский сад № 126</a:t>
            </a:r>
            <a:endParaRPr lang="ru-RU" sz="1000" b="1" dirty="0" smtClean="0"/>
          </a:p>
          <a:p>
            <a:pPr marL="0" indent="0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Конвенция о правах ребенка</a:t>
            </a:r>
            <a:endParaRPr lang="ru-RU" sz="1000" b="1" dirty="0" smtClean="0"/>
          </a:p>
          <a:p>
            <a:pPr marL="0" indent="0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Трудовой Кодекс РФ и др.</a:t>
            </a:r>
            <a:endParaRPr lang="ru-RU" sz="2400" b="1" dirty="0" smtClean="0"/>
          </a:p>
          <a:p>
            <a:pPr marL="0" indent="0"/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 anchor="ctr"/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Основные направления деятельности в </a:t>
            </a:r>
            <a:r>
              <a:rPr lang="ru-RU" sz="36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межаттестационный</a:t>
            </a:r>
            <a:r>
              <a:rPr lang="ru-RU" sz="36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период: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>
                <a:solidFill>
                  <a:schemeClr val="tx1"/>
                </a:solidFill>
                <a:cs typeface="Times New Roman" pitchFamily="18" charset="0"/>
              </a:rPr>
              <a:t>освоение инновационных педагогических технологий, форм и методов образовательной работы с детьми;</a:t>
            </a:r>
            <a:endParaRPr lang="ru-RU" sz="2000" dirty="0" smtClean="0"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cs typeface="Times New Roman" pitchFamily="18" charset="0"/>
              </a:rPr>
              <a:t>углубленная работа  по развитию игровой деятельности детей дошкольного возраста, способствующая социально-личностному развитию детей;</a:t>
            </a:r>
            <a:endParaRPr lang="ru-RU" sz="2000" dirty="0" smtClean="0"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cs typeface="Times New Roman" pitchFamily="18" charset="0"/>
              </a:rPr>
              <a:t>создание развивающей предметно-пространственной среды, обеспечивающей всестороннее развитие детей в соответствии с требованиями ФГОС ДО;</a:t>
            </a:r>
          </a:p>
          <a:p>
            <a:r>
              <a:rPr lang="ru-RU" sz="2000" dirty="0" smtClean="0">
                <a:solidFill>
                  <a:schemeClr val="tx1"/>
                </a:solidFill>
                <a:cs typeface="Times New Roman" pitchFamily="18" charset="0"/>
              </a:rPr>
              <a:t>взаимодействие с родителями (законными представителями) воспитанников с целью повышения их  компетентности в вопросах воспитания и образования детей, вовлечения непосредственно в образовательную деятельность посредством современных форм.</a:t>
            </a:r>
            <a:endParaRPr lang="ru-RU" sz="2000" dirty="0" smtClean="0"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3"/>
            <a:ext cx="8258204" cy="1274786"/>
          </a:xfrm>
          <a:solidFill>
            <a:srgbClr val="FFC000"/>
          </a:solidFill>
        </p:spPr>
        <p:txBody>
          <a:bodyPr anchor="ctr"/>
          <a:lstStyle/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2"/>
                </a:solidFill>
                <a:latin typeface="+mn-lt"/>
                <a:cs typeface="Times New Roman" pitchFamily="18" charset="0"/>
              </a:rPr>
              <a:t>В </a:t>
            </a:r>
            <a:r>
              <a:rPr lang="ru-RU" sz="2800" b="1" dirty="0" err="1" smtClean="0">
                <a:solidFill>
                  <a:schemeClr val="tx2"/>
                </a:solidFill>
                <a:latin typeface="+mn-lt"/>
                <a:cs typeface="Times New Roman" pitchFamily="18" charset="0"/>
              </a:rPr>
              <a:t>межаттестационный</a:t>
            </a:r>
            <a:r>
              <a:rPr lang="ru-RU" sz="2800" b="1" dirty="0" smtClean="0">
                <a:solidFill>
                  <a:schemeClr val="tx2"/>
                </a:solidFill>
                <a:latin typeface="+mn-lt"/>
                <a:cs typeface="Times New Roman" pitchFamily="18" charset="0"/>
              </a:rPr>
              <a:t> период ставила перед собой  следующие задачи:</a:t>
            </a:r>
            <a:endParaRPr lang="ru-RU" sz="28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5000660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создать развивающую предметно-пространственную </a:t>
            </a:r>
            <a:r>
              <a:rPr lang="ru-RU" sz="1600" dirty="0" smtClean="0"/>
              <a:t>среду </a:t>
            </a:r>
            <a:r>
              <a:rPr lang="ru-RU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соответствии с ФГОС ДО;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пополнить  развивающую предметно - пространственную среду для детей дошкольного возраста пособиями, играми, дидактическим материалом, направленными на социально-личностное развитие детей;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изучить и внедрить в работу с детьми среднего дошкольного возраста инновационные образовательные, </a:t>
            </a:r>
            <a:r>
              <a:rPr lang="ru-RU" sz="16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здоровьесберегающие</a:t>
            </a:r>
            <a:r>
              <a:rPr lang="ru-RU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технологии, обеспечивающие всестороннее развитие детей;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разработать комплексный перспективно-календарный тематический план по развитию игровой деятельности детей дошкольного возраста;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внедрить в систему работы с родителями (законными представителями) воспитанников новые эффективные формы и методы взаимодействия с целью их педагогической поддержки и вовлечения в образовательную деятельность;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обобщить и представить опыт работы по организации игровой деятельности детей дошкольного возраста педагогическому сообществу. 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354139"/>
          </a:xfrm>
          <a:solidFill>
            <a:srgbClr val="FFC000"/>
          </a:solidFill>
        </p:spPr>
        <p:txBody>
          <a:bodyPr anchor="ctr"/>
          <a:lstStyle/>
          <a:p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Результатом деятельности в 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межаттестационный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период является следующее:</a:t>
            </a:r>
            <a:endParaRPr lang="ru-RU" sz="29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разработала комплексный перспективно-календарный тематический план развития игровой деятельности детей дошкольного возраста, в настоящее время осуществляю работу с детьми группы и родителями воспитанников по данному плану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7572428" cy="1142960"/>
          </a:xfrm>
          <a:solidFill>
            <a:srgbClr val="FFC000"/>
          </a:solidFill>
        </p:spPr>
        <p:txBody>
          <a:bodyPr anchor="ctr">
            <a:normAutofit fontScale="90000"/>
          </a:bodyPr>
          <a:lstStyle/>
          <a:p>
            <a:pPr algn="ctr"/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Использую в работу с воспитанниками следующие  технологии и методики:</a:t>
            </a:r>
            <a:r>
              <a:rPr lang="ru-RU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702189"/>
          </a:xfrm>
        </p:spPr>
        <p:txBody>
          <a:bodyPr/>
          <a:lstStyle/>
          <a:p>
            <a:r>
              <a:rPr lang="ru-RU" sz="2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здоровьесберегающие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(дыхательную, пальчиковую, зрительную гимнастики, гимнастику пробуждения, точечный массаж, музыкотерапию, технологии формирования здорового образа жизни) и </a:t>
            </a:r>
            <a:r>
              <a:rPr lang="ru-RU" sz="2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здоровьеформирующие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технологии «Безопасность» Н.Н. Авдеева, О.Л. Князева, Р.Б. </a:t>
            </a:r>
            <a:r>
              <a:rPr lang="ru-RU" sz="2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Стеркина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r>
              <a:rPr lang="ru-RU" sz="2000" dirty="0" smtClean="0"/>
              <a:t>Игровые технологии</a:t>
            </a:r>
          </a:p>
          <a:p>
            <a:r>
              <a:rPr lang="ru-RU" sz="2000" dirty="0" smtClean="0"/>
              <a:t>Подвижные игры</a:t>
            </a:r>
          </a:p>
          <a:p>
            <a:endParaRPr lang="ru-RU" sz="20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C:\Users\Кирилл\Desktop\на печать садик\20171117_1150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6012159" y="4293096"/>
            <a:ext cx="2784309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Кирилл\Desktop\на печать садик\20171211_0919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299523" y="4293096"/>
            <a:ext cx="2688299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4293096"/>
            <a:ext cx="288032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301038" cy="1285884"/>
          </a:xfrm>
          <a:solidFill>
            <a:srgbClr val="FFC000"/>
          </a:solidFill>
        </p:spPr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Создание </a:t>
            </a:r>
            <a:br>
              <a:rPr lang="ru-RU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предметно –пространственной развивающей среды</a:t>
            </a:r>
            <a:endParaRPr lang="ru-RU" sz="28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/>
          <a:lstStyle/>
          <a:p>
            <a:r>
              <a:rPr lang="ru-RU" sz="18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Пополнила  развивающую предметно - пространственную среду для детей дошкольного возраста пособиями, играми, дидактическим материалом, направленными на социально-личностное развитие детей в соответствии с ФГОС ДО: </a:t>
            </a:r>
          </a:p>
          <a:p>
            <a:r>
              <a:rPr lang="ru-RU" sz="1600" dirty="0" smtClean="0"/>
              <a:t>пополнила развивающую предметно-пространственную среду  макетами по темам «Домашние животные», «Дикие животные», «Животные Африки», «День победы», «Урожай»;</a:t>
            </a:r>
          </a:p>
          <a:p>
            <a:r>
              <a:rPr lang="ru-RU" sz="1600" dirty="0" smtClean="0"/>
              <a:t>изготовила дидактические игры и пособия направленные на социально-личностное развитие детей; </a:t>
            </a:r>
          </a:p>
          <a:p>
            <a:r>
              <a:rPr lang="ru-RU" sz="1600" dirty="0" smtClean="0"/>
              <a:t>для развития игровой деятельности оборудовала центры театрализованных игр и ряженья;</a:t>
            </a:r>
          </a:p>
          <a:p>
            <a:r>
              <a:rPr lang="ru-RU" sz="1600" dirty="0" smtClean="0"/>
              <a:t>пополнила сюжетно-ролевые игры «Семья», «Поликлиника», «Почта», «Гараж», «Салон красоты» атрибутами, предметами-заместителями, маркерами пространства, макетами;</a:t>
            </a:r>
          </a:p>
          <a:p>
            <a:r>
              <a:rPr lang="ru-RU" sz="1600" dirty="0" smtClean="0"/>
              <a:t>оборудовала исследовательскую лабораторию для проведения опытов и экспериментов;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 anchor="ctr"/>
          <a:lstStyle/>
          <a:p>
            <a:pPr algn="ctr"/>
            <a:r>
              <a:rPr lang="ru-RU" b="1" dirty="0" smtClean="0"/>
              <a:t>Центры</a:t>
            </a:r>
            <a:endParaRPr lang="ru-RU" dirty="0"/>
          </a:p>
        </p:txBody>
      </p:sp>
      <p:pic>
        <p:nvPicPr>
          <p:cNvPr id="6" name="Picture 2" descr="C:\Users\Кирилл\Desktop\фото презентация\Оксане\фото группы лицензирование\IMG_307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56015" y="786937"/>
            <a:ext cx="2304261" cy="2016224"/>
          </a:xfrm>
          <a:prstGeom prst="rect">
            <a:avLst/>
          </a:prstGeom>
          <a:noFill/>
        </p:spPr>
      </p:pic>
      <p:pic>
        <p:nvPicPr>
          <p:cNvPr id="7" name="Picture 5" descr="C:\Users\Кирилл\Desktop\фото презентация\Оксане\фото группы лицензирование\IMG_30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617894" y="4239090"/>
            <a:ext cx="2052228" cy="1872208"/>
          </a:xfrm>
          <a:prstGeom prst="rect">
            <a:avLst/>
          </a:prstGeom>
          <a:noFill/>
        </p:spPr>
      </p:pic>
      <p:pic>
        <p:nvPicPr>
          <p:cNvPr id="8" name="Picture 3" descr="C:\Users\Кирилл\Desktop\фото презентация\Оксане\фото группы лицензирование\IMG_30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591780" y="1808820"/>
            <a:ext cx="2304256" cy="1800200"/>
          </a:xfrm>
          <a:prstGeom prst="rect">
            <a:avLst/>
          </a:prstGeom>
          <a:noFill/>
        </p:spPr>
      </p:pic>
      <p:pic>
        <p:nvPicPr>
          <p:cNvPr id="10" name="Picture 4" descr="C:\Users\Кирилл\Desktop\фото презентация\Оксане\фото группы лицензирование\IMG_30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3214686"/>
            <a:ext cx="2016224" cy="1344150"/>
          </a:xfrm>
          <a:prstGeom prst="rect">
            <a:avLst/>
          </a:prstGeom>
          <a:noFill/>
        </p:spPr>
      </p:pic>
      <p:pic>
        <p:nvPicPr>
          <p:cNvPr id="11" name="Picture 4" descr="C:\Users\Кирилл\Desktop\фото презентация\Оксане\фото группы лицензирование\IMG_309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8144" y="5013176"/>
            <a:ext cx="2160240" cy="1584176"/>
          </a:xfrm>
          <a:prstGeom prst="rect">
            <a:avLst/>
          </a:prstGeom>
          <a:noFill/>
        </p:spPr>
      </p:pic>
      <p:pic>
        <p:nvPicPr>
          <p:cNvPr id="14" name="Picture 2" descr="C:\Users\Кирилл\Desktop\фото презентация\Оксане\фото группы лицензирование\IMG_308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5786" y="5000636"/>
            <a:ext cx="216024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5" descr="C:\Users\Кирилл\Desktop\фото презентация\Оксане\фото группы лицензирование\IMG_308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04248" y="4005064"/>
            <a:ext cx="1944216" cy="1296144"/>
          </a:xfrm>
          <a:prstGeom prst="rect">
            <a:avLst/>
          </a:prstGeom>
          <a:noFill/>
        </p:spPr>
      </p:pic>
      <p:pic>
        <p:nvPicPr>
          <p:cNvPr id="17" name="Picture 3" descr="C:\Users\Кирилл\Desktop\фото презентация\Оксане\фото группы лицензирование\IMG_309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04048" y="1556792"/>
            <a:ext cx="1800200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5" descr="C:\Users\Кирилл\Desktop\фото презентация\Оксане\фото группы лицензирование\IMG_3102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5400000">
            <a:off x="6732240" y="1844826"/>
            <a:ext cx="2304256" cy="172819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Уровень">
  <a:themeElements>
    <a:clrScheme name="Уровень 10">
      <a:dk1>
        <a:srgbClr val="0000FF"/>
      </a:dk1>
      <a:lt1>
        <a:srgbClr val="FFFF99"/>
      </a:lt1>
      <a:dk2>
        <a:srgbClr val="000066"/>
      </a:dk2>
      <a:lt2>
        <a:srgbClr val="FF6600"/>
      </a:lt2>
      <a:accent1>
        <a:srgbClr val="FFFF66"/>
      </a:accent1>
      <a:accent2>
        <a:srgbClr val="CC6600"/>
      </a:accent2>
      <a:accent3>
        <a:srgbClr val="FFFFCA"/>
      </a:accent3>
      <a:accent4>
        <a:srgbClr val="0000DA"/>
      </a:accent4>
      <a:accent5>
        <a:srgbClr val="FFFFB8"/>
      </a:accent5>
      <a:accent6>
        <a:srgbClr val="B95C00"/>
      </a:accent6>
      <a:hlink>
        <a:srgbClr val="CC9900"/>
      </a:hlink>
      <a:folHlink>
        <a:srgbClr val="996633"/>
      </a:folHlink>
    </a:clrScheme>
    <a:fontScheme name="Уровень">
      <a:majorFont>
        <a:latin typeface="Garamond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Уровень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9">
        <a:dk1>
          <a:srgbClr val="0000FF"/>
        </a:dk1>
        <a:lt1>
          <a:srgbClr val="FFFF99"/>
        </a:lt1>
        <a:dk2>
          <a:srgbClr val="000066"/>
        </a:dk2>
        <a:lt2>
          <a:srgbClr val="FFCC00"/>
        </a:lt2>
        <a:accent1>
          <a:srgbClr val="FFFF66"/>
        </a:accent1>
        <a:accent2>
          <a:srgbClr val="CC6600"/>
        </a:accent2>
        <a:accent3>
          <a:srgbClr val="FFFFCA"/>
        </a:accent3>
        <a:accent4>
          <a:srgbClr val="0000DA"/>
        </a:accent4>
        <a:accent5>
          <a:srgbClr val="FFFFB8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10">
        <a:dk1>
          <a:srgbClr val="0000FF"/>
        </a:dk1>
        <a:lt1>
          <a:srgbClr val="FFFF99"/>
        </a:lt1>
        <a:dk2>
          <a:srgbClr val="000066"/>
        </a:dk2>
        <a:lt2>
          <a:srgbClr val="FF6600"/>
        </a:lt2>
        <a:accent1>
          <a:srgbClr val="FFFF66"/>
        </a:accent1>
        <a:accent2>
          <a:srgbClr val="CC6600"/>
        </a:accent2>
        <a:accent3>
          <a:srgbClr val="FFFFCA"/>
        </a:accent3>
        <a:accent4>
          <a:srgbClr val="0000DA"/>
        </a:accent4>
        <a:accent5>
          <a:srgbClr val="FFFFB8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Level</Template>
  <TotalTime>2104</TotalTime>
  <Words>738</Words>
  <Application>Microsoft Office PowerPoint</Application>
  <PresentationFormat>Экран (4:3)</PresentationFormat>
  <Paragraphs>117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Calibri</vt:lpstr>
      <vt:lpstr>Garamond</vt:lpstr>
      <vt:lpstr>Times New Roman</vt:lpstr>
      <vt:lpstr>Verdana</vt:lpstr>
      <vt:lpstr>Wingdings</vt:lpstr>
      <vt:lpstr>Уровень</vt:lpstr>
      <vt:lpstr>Министерство общего и среднего образования Свердловской области Отдел образования администрации Ленинского района  Муниципальное  автономное дошкольное образовательное учреждение –  детский сад № 126 </vt:lpstr>
      <vt:lpstr>Презентация PowerPoint</vt:lpstr>
      <vt:lpstr>Нормативно-правовое обеспечение педагогической деятельности:</vt:lpstr>
      <vt:lpstr>Основные направления деятельности в межаттестационный период:</vt:lpstr>
      <vt:lpstr> В межаттестационный период ставила перед собой  следующие задачи:</vt:lpstr>
      <vt:lpstr>Результатом деятельности в межаттестационный период является следующее:</vt:lpstr>
      <vt:lpstr>  Использую в работу с воспитанниками следующие  технологии и методики: </vt:lpstr>
      <vt:lpstr>Создание  предметно –пространственной развивающей среды</vt:lpstr>
      <vt:lpstr>Центры</vt:lpstr>
      <vt:lpstr>Центры</vt:lpstr>
      <vt:lpstr>Центры социализации</vt:lpstr>
      <vt:lpstr>Центры социализации</vt:lpstr>
      <vt:lpstr>Предметно развивающая среда</vt:lpstr>
      <vt:lpstr>Дидактические игры</vt:lpstr>
      <vt:lpstr>В работе с семьями воспитанников применяю разные формы и методы:</vt:lpstr>
      <vt:lpstr> Взаимодействие с семьей </vt:lpstr>
      <vt:lpstr>Взаимодействие с семьей: Оформление участка </vt:lpstr>
      <vt:lpstr>Итогом проделанной за межаттестационный период образовательной работы с детьми являются:</vt:lpstr>
      <vt:lpstr>Сводная таблица результатов освоения воспитанниками основной общеобразовательной программы. </vt:lpstr>
      <vt:lpstr>Участие детей</vt:lpstr>
      <vt:lpstr>Участие педагога: Праздники, развлечения </vt:lpstr>
      <vt:lpstr>Участие педагога:</vt:lpstr>
      <vt:lpstr>На следующий межаттестационный период планирую: </vt:lpstr>
      <vt:lpstr>Спасибо за внимание! 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213</cp:revision>
  <dcterms:created xsi:type="dcterms:W3CDTF">2011-12-05T15:47:52Z</dcterms:created>
  <dcterms:modified xsi:type="dcterms:W3CDTF">2018-02-15T13:04:44Z</dcterms:modified>
</cp:coreProperties>
</file>