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93" r:id="rId4"/>
    <p:sldId id="296" r:id="rId5"/>
    <p:sldId id="297" r:id="rId6"/>
    <p:sldId id="260" r:id="rId7"/>
    <p:sldId id="288" r:id="rId8"/>
    <p:sldId id="294" r:id="rId9"/>
    <p:sldId id="295" r:id="rId10"/>
    <p:sldId id="298" r:id="rId11"/>
    <p:sldId id="299" r:id="rId12"/>
    <p:sldId id="258" r:id="rId13"/>
    <p:sldId id="292" r:id="rId14"/>
    <p:sldId id="278" r:id="rId15"/>
    <p:sldId id="300" r:id="rId16"/>
    <p:sldId id="259" r:id="rId17"/>
    <p:sldId id="264" r:id="rId18"/>
    <p:sldId id="303" r:id="rId19"/>
    <p:sldId id="266" r:id="rId20"/>
    <p:sldId id="267" r:id="rId21"/>
    <p:sldId id="268" r:id="rId22"/>
    <p:sldId id="304" r:id="rId23"/>
    <p:sldId id="287" r:id="rId24"/>
    <p:sldId id="281" r:id="rId25"/>
    <p:sldId id="279" r:id="rId26"/>
    <p:sldId id="305" r:id="rId27"/>
    <p:sldId id="283" r:id="rId28"/>
    <p:sldId id="284" r:id="rId29"/>
    <p:sldId id="286" r:id="rId30"/>
    <p:sldId id="282" r:id="rId31"/>
    <p:sldId id="285" r:id="rId32"/>
    <p:sldId id="269" r:id="rId33"/>
    <p:sldId id="301" r:id="rId34"/>
    <p:sldId id="270" r:id="rId35"/>
    <p:sldId id="271" r:id="rId36"/>
    <p:sldId id="272" r:id="rId37"/>
    <p:sldId id="273" r:id="rId38"/>
    <p:sldId id="274" r:id="rId39"/>
    <p:sldId id="275" r:id="rId40"/>
    <p:sldId id="302" r:id="rId41"/>
    <p:sldId id="276" r:id="rId42"/>
    <p:sldId id="277" r:id="rId43"/>
    <p:sldId id="261" r:id="rId44"/>
    <p:sldId id="262" r:id="rId45"/>
    <p:sldId id="263" r:id="rId46"/>
    <p:sldId id="289" r:id="rId47"/>
    <p:sldId id="290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/>
              <a:t>Кто</a:t>
            </a:r>
            <a:r>
              <a:rPr lang="ru-RU" sz="2000" b="1" baseline="0" dirty="0" smtClean="0"/>
              <a:t> несет ответственность за здоровье детей и его сохранность:</a:t>
            </a:r>
            <a:endParaRPr lang="ru-RU" sz="2000" b="1" dirty="0"/>
          </a:p>
        </c:rich>
      </c:tx>
      <c:layout>
        <c:manualLayout>
          <c:xMode val="edge"/>
          <c:yMode val="edge"/>
          <c:x val="0.16911538461538461"/>
          <c:y val="4.90514783034110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2345259943468605"/>
                  <c:y val="5.02759260604600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РОДИТЕЛИ</a:t>
                    </a:r>
                  </a:p>
                  <a:p>
                    <a:pPr>
                      <a:defRPr/>
                    </a:pPr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44%</a:t>
                    </a:r>
                    <a:endParaRPr lang="ru-RU" sz="1400" b="1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44871794871794"/>
                      <c:h val="0.1869446189130508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25461169997981015"/>
                  <c:y val="-0.257575896909131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5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1" baseline="0" dirty="0" smtClean="0">
                        <a:solidFill>
                          <a:schemeClr val="bg1"/>
                        </a:solidFill>
                      </a:rPr>
                      <a:t>ДЕТСКИЙ САД</a:t>
                    </a:r>
                  </a:p>
                  <a:p>
                    <a:pPr>
                      <a:defRPr sz="1350">
                        <a:solidFill>
                          <a:schemeClr val="bg1"/>
                        </a:solidFill>
                      </a:defRPr>
                    </a:pPr>
                    <a:fld id="{D6DBF48D-F658-4635-B467-71A3D5CEC57C}" type="VALUE">
                      <a:rPr lang="en-US" sz="1400" b="1" baseline="0" smtClean="0">
                        <a:solidFill>
                          <a:schemeClr val="bg1"/>
                        </a:solidFill>
                      </a:rPr>
                      <a:pPr>
                        <a:defRPr sz="1350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r>
                      <a:rPr lang="en-US" sz="1400" b="1" baseline="0" dirty="0" smtClean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34615384615382"/>
                      <c:h val="0.1822730495508212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2884615384615378"/>
                  <c:y val="0.13577566903218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Здравоохранение</a:t>
                    </a:r>
                  </a:p>
                  <a:p>
                    <a:pPr>
                      <a:defRPr/>
                    </a:pPr>
                    <a:fld id="{A41C1BF9-73BC-4AEE-AAB5-FA9F8B907CFB}" type="VALUE">
                      <a:rPr lang="en-US" sz="1400" b="1" smtClean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[ЗНАЧЕНИЕ]</a:t>
                    </a:fld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6153846153846"/>
                      <c:h val="0.1506581119319054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</c:v>
                </c:pt>
                <c:pt idx="1">
                  <c:v>39</c:v>
                </c:pt>
                <c:pt idx="2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D6EEBC-8480-4924-A72D-82F028E041CC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344ACE-BDAC-4ED6-8D50-296EC140F040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МАДОУ детский сад 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 126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29E81-5A1C-4978-8878-6E1491174101}" type="parTrans" cxnId="{A512D624-73C1-4CC6-82B5-42942AE02F19}">
      <dgm:prSet/>
      <dgm:spPr/>
      <dgm:t>
        <a:bodyPr/>
        <a:lstStyle/>
        <a:p>
          <a:endParaRPr lang="ru-RU"/>
        </a:p>
      </dgm:t>
    </dgm:pt>
    <dgm:pt modelId="{9A3024F0-11D9-4A1C-B4DF-2A042A85A66E}" type="sibTrans" cxnId="{A512D624-73C1-4CC6-82B5-42942AE02F19}">
      <dgm:prSet/>
      <dgm:spPr/>
      <dgm:t>
        <a:bodyPr/>
        <a:lstStyle/>
        <a:p>
          <a:endParaRPr lang="ru-RU"/>
        </a:p>
      </dgm:t>
    </dgm:pt>
    <dgm:pt modelId="{B1836A5F-03E3-4806-B445-42D11D13F73B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МБУ </a:t>
          </a:r>
        </a:p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«ГДБ № 5»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4AEB9E-BEA2-4F8E-AE18-BC49EA17A30E}" type="parTrans" cxnId="{939D9387-0AFC-46EF-8079-5558BA4CC973}">
      <dgm:prSet/>
      <dgm:spPr/>
      <dgm:t>
        <a:bodyPr/>
        <a:lstStyle/>
        <a:p>
          <a:endParaRPr lang="ru-RU"/>
        </a:p>
      </dgm:t>
    </dgm:pt>
    <dgm:pt modelId="{0C2AA037-91FA-4FDD-89C3-709CD3750CDE}" type="sibTrans" cxnId="{939D9387-0AFC-46EF-8079-5558BA4CC973}">
      <dgm:prSet/>
      <dgm:spPr/>
      <dgm:t>
        <a:bodyPr/>
        <a:lstStyle/>
        <a:p>
          <a:endParaRPr lang="ru-RU"/>
        </a:p>
      </dgm:t>
    </dgm:pt>
    <dgm:pt modelId="{A038FFF1-29C8-45C4-9560-130C46CDD33B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ПМПК Радуга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67A1E-E4D7-4A95-8FC4-302E8B600625}" type="parTrans" cxnId="{FC95905B-C1A6-418F-BF56-FDD636D55A4E}">
      <dgm:prSet/>
      <dgm:spPr/>
      <dgm:t>
        <a:bodyPr/>
        <a:lstStyle/>
        <a:p>
          <a:endParaRPr lang="ru-RU"/>
        </a:p>
      </dgm:t>
    </dgm:pt>
    <dgm:pt modelId="{50C0E290-0D14-4ED7-B858-DD8020F400DB}" type="sibTrans" cxnId="{FC95905B-C1A6-418F-BF56-FDD636D55A4E}">
      <dgm:prSet/>
      <dgm:spPr/>
      <dgm:t>
        <a:bodyPr/>
        <a:lstStyle/>
        <a:p>
          <a:endParaRPr lang="ru-RU"/>
        </a:p>
      </dgm:t>
    </dgm:pt>
    <dgm:pt modelId="{6325E009-3780-49B5-8094-83A49C6013B4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МБУ «Центр социального обслуживания молодежи»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D1DE32-4F5D-462C-97C0-1ADD780FACD7}" type="parTrans" cxnId="{C2510EFB-427F-4552-865A-895161118811}">
      <dgm:prSet/>
      <dgm:spPr/>
      <dgm:t>
        <a:bodyPr/>
        <a:lstStyle/>
        <a:p>
          <a:endParaRPr lang="ru-RU"/>
        </a:p>
      </dgm:t>
    </dgm:pt>
    <dgm:pt modelId="{A427B955-EEBC-432B-B453-B6E33315DE90}" type="sibTrans" cxnId="{C2510EFB-427F-4552-865A-895161118811}">
      <dgm:prSet/>
      <dgm:spPr/>
      <dgm:t>
        <a:bodyPr/>
        <a:lstStyle/>
        <a:p>
          <a:endParaRPr lang="ru-RU"/>
        </a:p>
      </dgm:t>
    </dgm:pt>
    <dgm:pt modelId="{D13CF2DC-8D62-48B9-A266-A7AC0E26C1DE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МАОУ СОШ №181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521A45-9570-4B0E-9BED-4A997D03B849}" type="parTrans" cxnId="{5C4D958D-F51C-4B6E-8F55-46B30C2A1FEB}">
      <dgm:prSet/>
      <dgm:spPr/>
      <dgm:t>
        <a:bodyPr/>
        <a:lstStyle/>
        <a:p>
          <a:endParaRPr lang="ru-RU"/>
        </a:p>
      </dgm:t>
    </dgm:pt>
    <dgm:pt modelId="{423DEBA2-F75C-42C2-BC7A-98FADCE06676}" type="sibTrans" cxnId="{5C4D958D-F51C-4B6E-8F55-46B30C2A1FEB}">
      <dgm:prSet/>
      <dgm:spPr/>
      <dgm:t>
        <a:bodyPr/>
        <a:lstStyle/>
        <a:p>
          <a:endParaRPr lang="ru-RU"/>
        </a:p>
      </dgm:t>
    </dgm:pt>
    <dgm:pt modelId="{B4B7FF01-4ECC-4FB1-AD0E-15A07FEBFD9A}">
      <dgm:prSet phldrT="[Текст]"/>
      <dgm:spPr/>
      <dgm:t>
        <a:bodyPr/>
        <a:lstStyle/>
        <a:p>
          <a:endParaRPr lang="ru-RU"/>
        </a:p>
      </dgm:t>
    </dgm:pt>
    <dgm:pt modelId="{0F6C064C-9263-466D-88C1-51606E6983D1}" type="parTrans" cxnId="{C71D4A72-D33A-47D7-A422-AABFFE415EE5}">
      <dgm:prSet/>
      <dgm:spPr/>
      <dgm:t>
        <a:bodyPr/>
        <a:lstStyle/>
        <a:p>
          <a:endParaRPr lang="ru-RU"/>
        </a:p>
      </dgm:t>
    </dgm:pt>
    <dgm:pt modelId="{EA1D1D65-7304-453F-86AA-F2F7F2BEB948}" type="sibTrans" cxnId="{C71D4A72-D33A-47D7-A422-AABFFE415EE5}">
      <dgm:prSet/>
      <dgm:spPr/>
      <dgm:t>
        <a:bodyPr/>
        <a:lstStyle/>
        <a:p>
          <a:endParaRPr lang="ru-RU"/>
        </a:p>
      </dgm:t>
    </dgm:pt>
    <dgm:pt modelId="{3265C713-1D0F-4DF8-90D9-A952BDBEA447}" type="pres">
      <dgm:prSet presAssocID="{8AD6EEBC-8480-4924-A72D-82F028E041C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92020C-CCBA-4A90-A4FA-4FFBA81FCAAC}" type="pres">
      <dgm:prSet presAssocID="{2F344ACE-BDAC-4ED6-8D50-296EC140F040}" presName="centerShape" presStyleLbl="node0" presStyleIdx="0" presStyleCnt="1"/>
      <dgm:spPr/>
      <dgm:t>
        <a:bodyPr/>
        <a:lstStyle/>
        <a:p>
          <a:endParaRPr lang="ru-RU"/>
        </a:p>
      </dgm:t>
    </dgm:pt>
    <dgm:pt modelId="{27E53DAA-6A01-48E6-A3F9-8725223F35DB}" type="pres">
      <dgm:prSet presAssocID="{B04AEB9E-BEA2-4F8E-AE18-BC49EA17A30E}" presName="Name9" presStyleLbl="parChTrans1D2" presStyleIdx="0" presStyleCnt="4"/>
      <dgm:spPr/>
      <dgm:t>
        <a:bodyPr/>
        <a:lstStyle/>
        <a:p>
          <a:endParaRPr lang="ru-RU"/>
        </a:p>
      </dgm:t>
    </dgm:pt>
    <dgm:pt modelId="{C45D53E3-69A0-4985-BEDB-1E78F98970DD}" type="pres">
      <dgm:prSet presAssocID="{B04AEB9E-BEA2-4F8E-AE18-BC49EA17A30E}" presName="connTx" presStyleLbl="parChTrans1D2" presStyleIdx="0" presStyleCnt="4"/>
      <dgm:spPr/>
      <dgm:t>
        <a:bodyPr/>
        <a:lstStyle/>
        <a:p>
          <a:endParaRPr lang="ru-RU"/>
        </a:p>
      </dgm:t>
    </dgm:pt>
    <dgm:pt modelId="{C696E7EB-F260-4C43-AFC2-2FC7582EDFD2}" type="pres">
      <dgm:prSet presAssocID="{B1836A5F-03E3-4806-B445-42D11D13F73B}" presName="node" presStyleLbl="node1" presStyleIdx="0" presStyleCnt="4" custScaleX="130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91AA9-ED27-4A3F-887A-E6C9C44BB8D6}" type="pres">
      <dgm:prSet presAssocID="{F4367A1E-E4D7-4A95-8FC4-302E8B600625}" presName="Name9" presStyleLbl="parChTrans1D2" presStyleIdx="1" presStyleCnt="4"/>
      <dgm:spPr/>
      <dgm:t>
        <a:bodyPr/>
        <a:lstStyle/>
        <a:p>
          <a:endParaRPr lang="ru-RU"/>
        </a:p>
      </dgm:t>
    </dgm:pt>
    <dgm:pt modelId="{48CCAF7F-77A4-437B-B261-47E7E50F2E90}" type="pres">
      <dgm:prSet presAssocID="{F4367A1E-E4D7-4A95-8FC4-302E8B600625}" presName="connTx" presStyleLbl="parChTrans1D2" presStyleIdx="1" presStyleCnt="4"/>
      <dgm:spPr/>
      <dgm:t>
        <a:bodyPr/>
        <a:lstStyle/>
        <a:p>
          <a:endParaRPr lang="ru-RU"/>
        </a:p>
      </dgm:t>
    </dgm:pt>
    <dgm:pt modelId="{A0A5A7EB-9C55-4730-928F-B8E65BB5A2E0}" type="pres">
      <dgm:prSet presAssocID="{A038FFF1-29C8-45C4-9560-130C46CDD33B}" presName="node" presStyleLbl="node1" presStyleIdx="1" presStyleCnt="4" custScaleX="127028" custRadScaleRad="101711" custRadScaleInc="-8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2E1D3-E240-4CA9-9FA6-3E8AF7410A0C}" type="pres">
      <dgm:prSet presAssocID="{F5D1DE32-4F5D-462C-97C0-1ADD780FACD7}" presName="Name9" presStyleLbl="parChTrans1D2" presStyleIdx="2" presStyleCnt="4"/>
      <dgm:spPr/>
      <dgm:t>
        <a:bodyPr/>
        <a:lstStyle/>
        <a:p>
          <a:endParaRPr lang="ru-RU"/>
        </a:p>
      </dgm:t>
    </dgm:pt>
    <dgm:pt modelId="{9A734623-F744-4AE7-8153-051DF8D77411}" type="pres">
      <dgm:prSet presAssocID="{F5D1DE32-4F5D-462C-97C0-1ADD780FACD7}" presName="connTx" presStyleLbl="parChTrans1D2" presStyleIdx="2" presStyleCnt="4"/>
      <dgm:spPr/>
      <dgm:t>
        <a:bodyPr/>
        <a:lstStyle/>
        <a:p>
          <a:endParaRPr lang="ru-RU"/>
        </a:p>
      </dgm:t>
    </dgm:pt>
    <dgm:pt modelId="{A9DFC398-175F-4094-87F3-C9E35069EE84}" type="pres">
      <dgm:prSet presAssocID="{6325E009-3780-49B5-8094-83A49C6013B4}" presName="node" presStyleLbl="node1" presStyleIdx="2" presStyleCnt="4" custScaleX="137978" custRadScaleRad="134033" custRadScaleInc="-2891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C2E037-1F9A-428E-98A6-5AE5EA3F1152}" type="pres">
      <dgm:prSet presAssocID="{71521A45-9570-4B0E-9BED-4A997D03B849}" presName="Name9" presStyleLbl="parChTrans1D2" presStyleIdx="3" presStyleCnt="4"/>
      <dgm:spPr/>
      <dgm:t>
        <a:bodyPr/>
        <a:lstStyle/>
        <a:p>
          <a:endParaRPr lang="ru-RU"/>
        </a:p>
      </dgm:t>
    </dgm:pt>
    <dgm:pt modelId="{6E218863-BF63-460F-9F07-4A62EBAA1116}" type="pres">
      <dgm:prSet presAssocID="{71521A45-9570-4B0E-9BED-4A997D03B849}" presName="connTx" presStyleLbl="parChTrans1D2" presStyleIdx="3" presStyleCnt="4"/>
      <dgm:spPr/>
      <dgm:t>
        <a:bodyPr/>
        <a:lstStyle/>
        <a:p>
          <a:endParaRPr lang="ru-RU"/>
        </a:p>
      </dgm:t>
    </dgm:pt>
    <dgm:pt modelId="{01D802E4-C6B9-4BCE-BC2F-32A4F5FE6C64}" type="pres">
      <dgm:prSet presAssocID="{D13CF2DC-8D62-48B9-A266-A7AC0E26C1DE}" presName="node" presStyleLbl="node1" presStyleIdx="3" presStyleCnt="4" custScaleX="132457" custRadScaleRad="99704" custRadScaleInc="16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3A3D45-82AA-4D1C-A6A2-90385A708FEC}" type="presOf" srcId="{F4367A1E-E4D7-4A95-8FC4-302E8B600625}" destId="{48CCAF7F-77A4-437B-B261-47E7E50F2E90}" srcOrd="1" destOrd="0" presId="urn:microsoft.com/office/officeart/2005/8/layout/radial1"/>
    <dgm:cxn modelId="{C148DA16-3DAA-42D3-8629-802648E2FB48}" type="presOf" srcId="{B04AEB9E-BEA2-4F8E-AE18-BC49EA17A30E}" destId="{27E53DAA-6A01-48E6-A3F9-8725223F35DB}" srcOrd="0" destOrd="0" presId="urn:microsoft.com/office/officeart/2005/8/layout/radial1"/>
    <dgm:cxn modelId="{5C4D958D-F51C-4B6E-8F55-46B30C2A1FEB}" srcId="{2F344ACE-BDAC-4ED6-8D50-296EC140F040}" destId="{D13CF2DC-8D62-48B9-A266-A7AC0E26C1DE}" srcOrd="3" destOrd="0" parTransId="{71521A45-9570-4B0E-9BED-4A997D03B849}" sibTransId="{423DEBA2-F75C-42C2-BC7A-98FADCE06676}"/>
    <dgm:cxn modelId="{CDA7C990-2FF9-4EE6-8F15-2E16F538A4BB}" type="presOf" srcId="{F4367A1E-E4D7-4A95-8FC4-302E8B600625}" destId="{82791AA9-ED27-4A3F-887A-E6C9C44BB8D6}" srcOrd="0" destOrd="0" presId="urn:microsoft.com/office/officeart/2005/8/layout/radial1"/>
    <dgm:cxn modelId="{FC95905B-C1A6-418F-BF56-FDD636D55A4E}" srcId="{2F344ACE-BDAC-4ED6-8D50-296EC140F040}" destId="{A038FFF1-29C8-45C4-9560-130C46CDD33B}" srcOrd="1" destOrd="0" parTransId="{F4367A1E-E4D7-4A95-8FC4-302E8B600625}" sibTransId="{50C0E290-0D14-4ED7-B858-DD8020F400DB}"/>
    <dgm:cxn modelId="{1FFE8575-4458-47D6-A9E3-AD98967C9826}" type="presOf" srcId="{8AD6EEBC-8480-4924-A72D-82F028E041CC}" destId="{3265C713-1D0F-4DF8-90D9-A952BDBEA447}" srcOrd="0" destOrd="0" presId="urn:microsoft.com/office/officeart/2005/8/layout/radial1"/>
    <dgm:cxn modelId="{55B1D8FA-45B4-47DC-9D48-F97588F61807}" type="presOf" srcId="{B1836A5F-03E3-4806-B445-42D11D13F73B}" destId="{C696E7EB-F260-4C43-AFC2-2FC7582EDFD2}" srcOrd="0" destOrd="0" presId="urn:microsoft.com/office/officeart/2005/8/layout/radial1"/>
    <dgm:cxn modelId="{52AF9DA2-3154-4D2F-8803-310698C541CA}" type="presOf" srcId="{71521A45-9570-4B0E-9BED-4A997D03B849}" destId="{6E218863-BF63-460F-9F07-4A62EBAA1116}" srcOrd="1" destOrd="0" presId="urn:microsoft.com/office/officeart/2005/8/layout/radial1"/>
    <dgm:cxn modelId="{939D9387-0AFC-46EF-8079-5558BA4CC973}" srcId="{2F344ACE-BDAC-4ED6-8D50-296EC140F040}" destId="{B1836A5F-03E3-4806-B445-42D11D13F73B}" srcOrd="0" destOrd="0" parTransId="{B04AEB9E-BEA2-4F8E-AE18-BC49EA17A30E}" sibTransId="{0C2AA037-91FA-4FDD-89C3-709CD3750CDE}"/>
    <dgm:cxn modelId="{07E9B319-A264-41E0-87A2-15852F0A26D9}" type="presOf" srcId="{6325E009-3780-49B5-8094-83A49C6013B4}" destId="{A9DFC398-175F-4094-87F3-C9E35069EE84}" srcOrd="0" destOrd="0" presId="urn:microsoft.com/office/officeart/2005/8/layout/radial1"/>
    <dgm:cxn modelId="{C2510EFB-427F-4552-865A-895161118811}" srcId="{2F344ACE-BDAC-4ED6-8D50-296EC140F040}" destId="{6325E009-3780-49B5-8094-83A49C6013B4}" srcOrd="2" destOrd="0" parTransId="{F5D1DE32-4F5D-462C-97C0-1ADD780FACD7}" sibTransId="{A427B955-EEBC-432B-B453-B6E33315DE90}"/>
    <dgm:cxn modelId="{69639CB7-3217-4028-BCBB-9052B91DF9D4}" type="presOf" srcId="{2F344ACE-BDAC-4ED6-8D50-296EC140F040}" destId="{1492020C-CCBA-4A90-A4FA-4FFBA81FCAAC}" srcOrd="0" destOrd="0" presId="urn:microsoft.com/office/officeart/2005/8/layout/radial1"/>
    <dgm:cxn modelId="{2F2E282B-05C8-469D-B04C-ACAAFEABA092}" type="presOf" srcId="{D13CF2DC-8D62-48B9-A266-A7AC0E26C1DE}" destId="{01D802E4-C6B9-4BCE-BC2F-32A4F5FE6C64}" srcOrd="0" destOrd="0" presId="urn:microsoft.com/office/officeart/2005/8/layout/radial1"/>
    <dgm:cxn modelId="{664CCC87-24A4-44B5-A39D-347DB3AF687A}" type="presOf" srcId="{B04AEB9E-BEA2-4F8E-AE18-BC49EA17A30E}" destId="{C45D53E3-69A0-4985-BEDB-1E78F98970DD}" srcOrd="1" destOrd="0" presId="urn:microsoft.com/office/officeart/2005/8/layout/radial1"/>
    <dgm:cxn modelId="{35C3772B-C526-4824-9871-049A83C9DAE3}" type="presOf" srcId="{71521A45-9570-4B0E-9BED-4A997D03B849}" destId="{F0C2E037-1F9A-428E-98A6-5AE5EA3F1152}" srcOrd="0" destOrd="0" presId="urn:microsoft.com/office/officeart/2005/8/layout/radial1"/>
    <dgm:cxn modelId="{1D231756-BFEC-44A2-9FBB-CED348842C10}" type="presOf" srcId="{A038FFF1-29C8-45C4-9560-130C46CDD33B}" destId="{A0A5A7EB-9C55-4730-928F-B8E65BB5A2E0}" srcOrd="0" destOrd="0" presId="urn:microsoft.com/office/officeart/2005/8/layout/radial1"/>
    <dgm:cxn modelId="{517993C0-FD45-4473-B84A-C2830EA500B3}" type="presOf" srcId="{F5D1DE32-4F5D-462C-97C0-1ADD780FACD7}" destId="{9A734623-F744-4AE7-8153-051DF8D77411}" srcOrd="1" destOrd="0" presId="urn:microsoft.com/office/officeart/2005/8/layout/radial1"/>
    <dgm:cxn modelId="{A512D624-73C1-4CC6-82B5-42942AE02F19}" srcId="{8AD6EEBC-8480-4924-A72D-82F028E041CC}" destId="{2F344ACE-BDAC-4ED6-8D50-296EC140F040}" srcOrd="0" destOrd="0" parTransId="{0DD29E81-5A1C-4978-8878-6E1491174101}" sibTransId="{9A3024F0-11D9-4A1C-B4DF-2A042A85A66E}"/>
    <dgm:cxn modelId="{C71D4A72-D33A-47D7-A422-AABFFE415EE5}" srcId="{8AD6EEBC-8480-4924-A72D-82F028E041CC}" destId="{B4B7FF01-4ECC-4FB1-AD0E-15A07FEBFD9A}" srcOrd="1" destOrd="0" parTransId="{0F6C064C-9263-466D-88C1-51606E6983D1}" sibTransId="{EA1D1D65-7304-453F-86AA-F2F7F2BEB948}"/>
    <dgm:cxn modelId="{FD488744-E52F-49F7-95F7-92C15E5CFC02}" type="presOf" srcId="{F5D1DE32-4F5D-462C-97C0-1ADD780FACD7}" destId="{8D52E1D3-E240-4CA9-9FA6-3E8AF7410A0C}" srcOrd="0" destOrd="0" presId="urn:microsoft.com/office/officeart/2005/8/layout/radial1"/>
    <dgm:cxn modelId="{7D0EEED7-35B0-41C1-8E4C-93F6AB5CCC12}" type="presParOf" srcId="{3265C713-1D0F-4DF8-90D9-A952BDBEA447}" destId="{1492020C-CCBA-4A90-A4FA-4FFBA81FCAAC}" srcOrd="0" destOrd="0" presId="urn:microsoft.com/office/officeart/2005/8/layout/radial1"/>
    <dgm:cxn modelId="{27D7C716-BD10-4BD8-A2F4-D55AF15EABA0}" type="presParOf" srcId="{3265C713-1D0F-4DF8-90D9-A952BDBEA447}" destId="{27E53DAA-6A01-48E6-A3F9-8725223F35DB}" srcOrd="1" destOrd="0" presId="urn:microsoft.com/office/officeart/2005/8/layout/radial1"/>
    <dgm:cxn modelId="{DA5182FA-E4D6-40B1-B201-329A00218A01}" type="presParOf" srcId="{27E53DAA-6A01-48E6-A3F9-8725223F35DB}" destId="{C45D53E3-69A0-4985-BEDB-1E78F98970DD}" srcOrd="0" destOrd="0" presId="urn:microsoft.com/office/officeart/2005/8/layout/radial1"/>
    <dgm:cxn modelId="{FCA38BE9-98C3-4CFB-AB17-A34A4602F95B}" type="presParOf" srcId="{3265C713-1D0F-4DF8-90D9-A952BDBEA447}" destId="{C696E7EB-F260-4C43-AFC2-2FC7582EDFD2}" srcOrd="2" destOrd="0" presId="urn:microsoft.com/office/officeart/2005/8/layout/radial1"/>
    <dgm:cxn modelId="{A9618D56-A922-4848-A1A2-D28F63A33B98}" type="presParOf" srcId="{3265C713-1D0F-4DF8-90D9-A952BDBEA447}" destId="{82791AA9-ED27-4A3F-887A-E6C9C44BB8D6}" srcOrd="3" destOrd="0" presId="urn:microsoft.com/office/officeart/2005/8/layout/radial1"/>
    <dgm:cxn modelId="{AAD8D24F-6ACF-4C16-9957-87F34ACD4257}" type="presParOf" srcId="{82791AA9-ED27-4A3F-887A-E6C9C44BB8D6}" destId="{48CCAF7F-77A4-437B-B261-47E7E50F2E90}" srcOrd="0" destOrd="0" presId="urn:microsoft.com/office/officeart/2005/8/layout/radial1"/>
    <dgm:cxn modelId="{5793BDF5-AD6F-442C-AEC8-5414F2AA3451}" type="presParOf" srcId="{3265C713-1D0F-4DF8-90D9-A952BDBEA447}" destId="{A0A5A7EB-9C55-4730-928F-B8E65BB5A2E0}" srcOrd="4" destOrd="0" presId="urn:microsoft.com/office/officeart/2005/8/layout/radial1"/>
    <dgm:cxn modelId="{406B88AB-1E45-4811-AC50-AC631EFA1871}" type="presParOf" srcId="{3265C713-1D0F-4DF8-90D9-A952BDBEA447}" destId="{8D52E1D3-E240-4CA9-9FA6-3E8AF7410A0C}" srcOrd="5" destOrd="0" presId="urn:microsoft.com/office/officeart/2005/8/layout/radial1"/>
    <dgm:cxn modelId="{07742E32-9A37-41CE-8D08-3EF7F9A8A00E}" type="presParOf" srcId="{8D52E1D3-E240-4CA9-9FA6-3E8AF7410A0C}" destId="{9A734623-F744-4AE7-8153-051DF8D77411}" srcOrd="0" destOrd="0" presId="urn:microsoft.com/office/officeart/2005/8/layout/radial1"/>
    <dgm:cxn modelId="{C97EA3B5-E844-41F2-BCAB-3E08DE862CB7}" type="presParOf" srcId="{3265C713-1D0F-4DF8-90D9-A952BDBEA447}" destId="{A9DFC398-175F-4094-87F3-C9E35069EE84}" srcOrd="6" destOrd="0" presId="urn:microsoft.com/office/officeart/2005/8/layout/radial1"/>
    <dgm:cxn modelId="{26ABEC49-7EFC-4D98-951A-274C692F3994}" type="presParOf" srcId="{3265C713-1D0F-4DF8-90D9-A952BDBEA447}" destId="{F0C2E037-1F9A-428E-98A6-5AE5EA3F1152}" srcOrd="7" destOrd="0" presId="urn:microsoft.com/office/officeart/2005/8/layout/radial1"/>
    <dgm:cxn modelId="{6040FDD7-4DC5-4020-94EB-7DE7DA075DE9}" type="presParOf" srcId="{F0C2E037-1F9A-428E-98A6-5AE5EA3F1152}" destId="{6E218863-BF63-460F-9F07-4A62EBAA1116}" srcOrd="0" destOrd="0" presId="urn:microsoft.com/office/officeart/2005/8/layout/radial1"/>
    <dgm:cxn modelId="{0DB66E56-EB83-45A9-8805-5DABD979AF97}" type="presParOf" srcId="{3265C713-1D0F-4DF8-90D9-A952BDBEA447}" destId="{01D802E4-C6B9-4BCE-BC2F-32A4F5FE6C64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4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946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475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36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04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55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43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04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2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7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8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6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12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276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17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051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A1198-C6CE-4D17-8256-A32923818533}" type="datetimeFigureOut">
              <a:rPr lang="ru-RU" smtClean="0"/>
              <a:t>10.02.2018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25E72-C6DC-477A-9556-5747E845E6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2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системы работы </a:t>
            </a:r>
            <a:b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сада</a:t>
            </a:r>
            <a:endParaRPr lang="ru-RU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930" y="2422481"/>
            <a:ext cx="4196284" cy="4089411"/>
          </a:xfrm>
        </p:spPr>
      </p:pic>
    </p:spTree>
    <p:extLst>
      <p:ext uri="{BB962C8B-B14F-4D97-AF65-F5344CB8AC3E}">
        <p14:creationId xmlns:p14="http://schemas.microsoft.com/office/powerpoint/2010/main" val="15336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Фото\IMG_62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517" y="329620"/>
            <a:ext cx="4038600" cy="2692400"/>
          </a:xfrm>
          <a:prstGeom prst="rect">
            <a:avLst/>
          </a:prstGeom>
          <a:noFill/>
          <a:ln w="50800" cmpd="sng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987" y="2093299"/>
            <a:ext cx="4857784" cy="2874447"/>
          </a:xfrm>
          <a:prstGeom prst="rect">
            <a:avLst/>
          </a:prstGeom>
          <a:ln w="50800" cmpd="sng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793" y="3794299"/>
            <a:ext cx="4827612" cy="2796745"/>
          </a:xfrm>
          <a:prstGeom prst="rect">
            <a:avLst/>
          </a:prstGeom>
          <a:ln w="50800" cmpd="sng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3397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128" y="214298"/>
            <a:ext cx="7242048" cy="1143000"/>
          </a:xfrm>
        </p:spPr>
        <p:txBody>
          <a:bodyPr/>
          <a:lstStyle/>
          <a:p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</a:rPr>
              <a:t>Ожидаемый результат: 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2398" y="1263616"/>
            <a:ext cx="3734754" cy="5214974"/>
          </a:xfrm>
        </p:spPr>
        <p:txBody>
          <a:bodyPr>
            <a:normAutofit fontScale="47500" lnSpcReduction="20000"/>
          </a:bodyPr>
          <a:lstStyle/>
          <a:p>
            <a:r>
              <a:rPr lang="ru-RU" sz="3600" dirty="0"/>
              <a:t>Обогатится социальный опыт дошкольников, увеличение резервов его здоровья.</a:t>
            </a:r>
          </a:p>
          <a:p>
            <a:endParaRPr lang="ru-RU" sz="3600" dirty="0"/>
          </a:p>
          <a:p>
            <a:r>
              <a:rPr lang="ru-RU" sz="3600" dirty="0"/>
              <a:t>У детей сформируются представления о здоровом образе жизни; </a:t>
            </a:r>
          </a:p>
          <a:p>
            <a:endParaRPr lang="ru-RU" sz="3600" dirty="0"/>
          </a:p>
          <a:p>
            <a:r>
              <a:rPr lang="ru-RU" sz="3600" dirty="0"/>
              <a:t>Родители будут вовлечены в единое пространство «Педагоги и родители – единый коллектив»;</a:t>
            </a:r>
          </a:p>
          <a:p>
            <a:endParaRPr lang="ru-RU" sz="3600" dirty="0"/>
          </a:p>
          <a:p>
            <a:r>
              <a:rPr lang="ru-RU" sz="3600" dirty="0"/>
              <a:t>Снижение заболеваемости и повышение успеваемости детей.</a:t>
            </a:r>
          </a:p>
          <a:p>
            <a:endParaRPr lang="ru-RU" dirty="0"/>
          </a:p>
        </p:txBody>
      </p:sp>
      <p:pic>
        <p:nvPicPr>
          <p:cNvPr id="4098" name="Picture 2" descr="C:\Documents and Settings\Admin\Рабочий стол\Фото\IMG_62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0882" y="1178703"/>
            <a:ext cx="4038600" cy="2692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0800" cmpd="sng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2" descr="C:\Documents and Settings\Admin\Рабочий стол\Фото\IMG_62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2003" y="2583290"/>
            <a:ext cx="4038600" cy="2692400"/>
          </a:xfrm>
          <a:prstGeom prst="rect">
            <a:avLst/>
          </a:prstGeom>
          <a:noFill/>
          <a:ln w="50800" cmpd="sng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Picture 3" descr="C:\Documents and Settings\Admin\Рабочий стол\Фото\IMG_62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182" y="3029034"/>
            <a:ext cx="4038600" cy="2832265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Picture 4" descr="C:\Documents and Settings\Admin\Рабочий стол\Фото\IMG_628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9548" y="3987877"/>
            <a:ext cx="4038600" cy="2692400"/>
          </a:xfrm>
          <a:prstGeom prst="rect">
            <a:avLst/>
          </a:prstGeom>
          <a:noFill/>
          <a:ln w="50800" cmpd="sng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77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489" y="560853"/>
            <a:ext cx="5992555" cy="1478570"/>
          </a:xfrm>
        </p:spPr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</a:rPr>
              <a:t>Группы здоровья детей</a:t>
            </a:r>
            <a:endParaRPr lang="ru-RU" i="1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378629"/>
              </p:ext>
            </p:extLst>
          </p:nvPr>
        </p:nvGraphicFramePr>
        <p:xfrm>
          <a:off x="2039335" y="1853509"/>
          <a:ext cx="7821356" cy="42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0678"/>
                <a:gridCol w="3910678"/>
              </a:tblGrid>
              <a:tr h="84732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здоровья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5909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№ 1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909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№ 2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909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№ 3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5909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 № 4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8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554" y="190151"/>
            <a:ext cx="9806673" cy="7160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уровня осведомленности родителей в области физического развития детей: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3627443"/>
              </p:ext>
            </p:extLst>
          </p:nvPr>
        </p:nvGraphicFramePr>
        <p:xfrm>
          <a:off x="1141413" y="1046205"/>
          <a:ext cx="9906000" cy="5437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0597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2193" y="486713"/>
            <a:ext cx="8493681" cy="90548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Образовательной деятельности 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1369" y="1523999"/>
            <a:ext cx="9905999" cy="4843849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</a:t>
            </a:r>
            <a:r>
              <a:rPr lang="ru-RU" b="1" i="1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профuлактические</a:t>
            </a:r>
            <a:r>
              <a:rPr lang="ru-RU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физкультурно-оздоровительные; </a:t>
            </a:r>
            <a:endParaRPr lang="ru-RU" b="1" i="1" dirty="0" smtClean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  <a:r>
              <a:rPr lang="ru-RU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социально-психологического благополучия ребенка; </a:t>
            </a:r>
            <a:endParaRPr lang="ru-RU" b="1" i="1" dirty="0" smtClean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здоровьесбережения</a:t>
            </a:r>
            <a:r>
              <a:rPr lang="ru-RU" b="1" i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i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здоровьеобогащения</a:t>
            </a:r>
            <a:r>
              <a:rPr lang="ru-RU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 дошкольного образования; </a:t>
            </a:r>
            <a:endParaRPr lang="ru-RU" b="1" i="1" dirty="0" smtClean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b="1" i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технологии в детском саду</a:t>
            </a:r>
            <a:r>
              <a:rPr lang="ru-RU" b="1" i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b="1" i="1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</a:t>
            </a:r>
            <a:r>
              <a:rPr lang="ru-RU" b="1" i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валеологического</a:t>
            </a:r>
            <a:r>
              <a:rPr lang="ru-RU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просвещения родителей.</a:t>
            </a:r>
          </a:p>
          <a:p>
            <a:endParaRPr lang="ru-RU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6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Фото\IMG_65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0917" y="525003"/>
            <a:ext cx="4038600" cy="2692400"/>
          </a:xfrm>
          <a:prstGeom prst="rect">
            <a:avLst/>
          </a:prstGeom>
          <a:noFill/>
          <a:ln w="50800" cmpd="sng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888" y="494536"/>
            <a:ext cx="4286280" cy="2907958"/>
          </a:xfrm>
          <a:prstGeom prst="rect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144" y="3856226"/>
            <a:ext cx="4149189" cy="2714644"/>
          </a:xfrm>
          <a:prstGeom prst="rect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Picture 2" descr="C:\Documents and Settings\Admin\Рабочий стол\Фото\IMG_741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475" y="1992783"/>
            <a:ext cx="4038600" cy="269240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Picture 3" descr="C:\Documents and Settings\Admin\Рабочий стол\Фото\IMG_741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396" y="3671135"/>
            <a:ext cx="4038600" cy="269240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Picture 4" descr="C:\Documents and Settings\Admin\Рабочий стол\Фото\IMG_741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7333" y="3402494"/>
            <a:ext cx="4038600" cy="269240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4015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9867" y="190495"/>
            <a:ext cx="8842846" cy="543017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Межведомственное взаимодействие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417329"/>
              </p:ext>
            </p:extLst>
          </p:nvPr>
        </p:nvGraphicFramePr>
        <p:xfrm>
          <a:off x="922638" y="766807"/>
          <a:ext cx="10124775" cy="5749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flipH="1" flipV="1">
            <a:off x="4728519" y="2382110"/>
            <a:ext cx="757881" cy="65078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3155091" y="1136821"/>
            <a:ext cx="1779373" cy="14498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центр отделения ВДПО (пожарная часть)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072712" y="4222921"/>
            <a:ext cx="1944130" cy="171347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МБУ "Физкультурно-оздоровительный комплекс "Соболь" </a:t>
            </a:r>
            <a:endParaRPr lang="ru-RU" sz="1200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4850262" y="4088711"/>
            <a:ext cx="533165" cy="49478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4850262" y="5233085"/>
            <a:ext cx="1672282" cy="151370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школа № 11</a:t>
            </a:r>
          </a:p>
        </p:txBody>
      </p:sp>
      <p:sp>
        <p:nvSpPr>
          <p:cNvPr id="28" name="Овал 27"/>
          <p:cNvSpPr/>
          <p:nvPr/>
        </p:nvSpPr>
        <p:spPr>
          <a:xfrm>
            <a:off x="6596684" y="5428735"/>
            <a:ext cx="1499287" cy="131805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искусств № 6 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433751" y="4323489"/>
            <a:ext cx="543698" cy="11629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5667631" y="4403467"/>
            <a:ext cx="117389" cy="8296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7570574" y="4403467"/>
            <a:ext cx="1589902" cy="123945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 по месту жительства «Фристайл»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6668529" y="4088711"/>
            <a:ext cx="957651" cy="6892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1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0927" y="223102"/>
            <a:ext cx="9905998" cy="92195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 в группах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79" y="1145060"/>
            <a:ext cx="4722282" cy="35417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178" y="1145060"/>
            <a:ext cx="3456036" cy="4608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010" y="4184822"/>
            <a:ext cx="3647082" cy="2230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59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81547" y="1214423"/>
            <a:ext cx="33316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изготовление нестандартного спортивного оборудования</a:t>
            </a:r>
          </a:p>
          <a:p>
            <a:r>
              <a:rPr lang="ru-RU" dirty="0" smtClean="0"/>
              <a:t> и пополнение спортивных уголков в групповых помещениях</a:t>
            </a:r>
            <a:endParaRPr lang="ru-RU" dirty="0"/>
          </a:p>
        </p:txBody>
      </p:sp>
      <p:pic>
        <p:nvPicPr>
          <p:cNvPr id="11266" name="Picture 2" descr="C:\Documents and Settings\Admin\Рабочий стол\Фото\IMG_311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90947" y="180782"/>
            <a:ext cx="3017309" cy="351874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Picture 5" descr="C:\Documents and Settings\Admin\Рабочий стол\Фото\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4266" y="180782"/>
            <a:ext cx="3584505" cy="4525963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Picture 6" descr="C:\Documents and Settings\Admin\Рабочий стол\Фото\IMG_312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955" y="3947007"/>
            <a:ext cx="4038600" cy="269240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Picture 2" descr="C:\Documents and Settings\Admin\Рабочий стол\Новая папка\IMG_20161014_12141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4395" y="4081627"/>
            <a:ext cx="4038600" cy="242316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529" y="2564385"/>
            <a:ext cx="3528062" cy="2646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70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147" y="3447170"/>
            <a:ext cx="4722282" cy="3148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43" y="481547"/>
            <a:ext cx="3954163" cy="5931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5412" y="444842"/>
            <a:ext cx="4983550" cy="2710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284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662" y="898604"/>
            <a:ext cx="4064901" cy="147857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детского сада 11 сентября 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года 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84" y="3328643"/>
            <a:ext cx="4917155" cy="327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197" y="718844"/>
            <a:ext cx="5928014" cy="3952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99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93" y="3345730"/>
            <a:ext cx="4722282" cy="3148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835" y="243776"/>
            <a:ext cx="5535560" cy="3459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795" y="3884720"/>
            <a:ext cx="4875213" cy="269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2547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86" y="651659"/>
            <a:ext cx="3567059" cy="5580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778" y="268307"/>
            <a:ext cx="4649081" cy="3486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436" y="3114480"/>
            <a:ext cx="3973342" cy="34868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833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588" y="392890"/>
            <a:ext cx="7242048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i="1" u="sng" dirty="0" smtClean="0">
                <a:solidFill>
                  <a:schemeClr val="accent1">
                    <a:lumMod val="50000"/>
                  </a:schemeClr>
                </a:solidFill>
              </a:rPr>
              <a:t>Проведение цикла тематических бесед: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0281" y="1535890"/>
            <a:ext cx="3757610" cy="514353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«</a:t>
            </a:r>
            <a:r>
              <a:rPr lang="ru-RU" dirty="0"/>
              <a:t>Чтоб здоровым быть всегда, нужно заниматься!»;</a:t>
            </a:r>
          </a:p>
          <a:p>
            <a:pPr lvl="0"/>
            <a:r>
              <a:rPr lang="ru-RU" dirty="0"/>
              <a:t>«Если хочешь быть здоров!»;</a:t>
            </a:r>
          </a:p>
          <a:p>
            <a:pPr lvl="0"/>
            <a:r>
              <a:rPr lang="ru-RU" dirty="0"/>
              <a:t>«Витамины я люблю - быть здоровым я хочу»;</a:t>
            </a:r>
          </a:p>
          <a:p>
            <a:pPr lvl="0"/>
            <a:r>
              <a:rPr lang="ru-RU" dirty="0"/>
              <a:t>«Беседа о здоровье, о чистоте»;</a:t>
            </a:r>
          </a:p>
          <a:p>
            <a:pPr lvl="0"/>
            <a:r>
              <a:rPr lang="ru-RU" dirty="0"/>
              <a:t>Беседа-игра, включающая прибаутки, используемые при мытье рук умывании (потешки);</a:t>
            </a:r>
          </a:p>
          <a:p>
            <a:pPr lvl="0"/>
            <a:r>
              <a:rPr lang="ru-RU" dirty="0"/>
              <a:t>«Здоровая пища»,</a:t>
            </a:r>
          </a:p>
          <a:p>
            <a:pPr lvl="0"/>
            <a:r>
              <a:rPr lang="ru-RU" dirty="0"/>
              <a:t>«Как вести себя в поликлинике»,</a:t>
            </a:r>
          </a:p>
          <a:p>
            <a:pPr lvl="0"/>
            <a:r>
              <a:rPr lang="ru-RU" dirty="0"/>
              <a:t>Сказка-беседа «</a:t>
            </a:r>
            <a:r>
              <a:rPr lang="ru-RU" dirty="0" err="1"/>
              <a:t>Мойдодыр</a:t>
            </a:r>
            <a:r>
              <a:rPr lang="ru-RU" dirty="0"/>
              <a:t>».</a:t>
            </a:r>
          </a:p>
          <a:p>
            <a:endParaRPr lang="ru-RU" dirty="0"/>
          </a:p>
        </p:txBody>
      </p:sp>
      <p:pic>
        <p:nvPicPr>
          <p:cNvPr id="13314" name="Picture 2" descr="C:\Documents and Settings\Admin\Рабочий стол\Фото\IMG_62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117" y="1040211"/>
            <a:ext cx="3786214" cy="269240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7818" y="1308043"/>
            <a:ext cx="3786214" cy="2839661"/>
          </a:xfrm>
          <a:prstGeom prst="rect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704" y="3812976"/>
            <a:ext cx="4048154" cy="2428891"/>
          </a:xfrm>
          <a:prstGeom prst="rect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858" y="3952147"/>
            <a:ext cx="2643174" cy="2727279"/>
          </a:xfrm>
          <a:prstGeom prst="rect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020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86" y="3390991"/>
            <a:ext cx="4878387" cy="32522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012" y="3675689"/>
            <a:ext cx="4875213" cy="2876943"/>
          </a:xfr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56" y="207068"/>
            <a:ext cx="4878387" cy="3252258"/>
          </a:xfrm>
          <a:prstGeom prst="rect">
            <a:avLst/>
          </a:prstGeom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303" y="207068"/>
            <a:ext cx="4878387" cy="32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63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7" y="387735"/>
            <a:ext cx="4722282" cy="3541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3197" y="387735"/>
            <a:ext cx="3713413" cy="3905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407" y="2019495"/>
            <a:ext cx="2622012" cy="454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5509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92" y="3468129"/>
            <a:ext cx="4824895" cy="321659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119" y="90896"/>
            <a:ext cx="4824894" cy="3216596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05" y="251534"/>
            <a:ext cx="4824894" cy="3216596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622" y="3468130"/>
            <a:ext cx="4824894" cy="32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12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:\Documents and Settings\Admin\Рабочий стол\Новая папка\IMG-20170915-WA00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074" y="1023942"/>
            <a:ext cx="4038600" cy="304800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8239" y="196196"/>
            <a:ext cx="7242048" cy="1143000"/>
          </a:xfrm>
        </p:spPr>
        <p:txBody>
          <a:bodyPr>
            <a:normAutofit/>
          </a:bodyPr>
          <a:lstStyle/>
          <a:p>
            <a:pPr lvl="0"/>
            <a:r>
              <a:rPr lang="ru-RU" i="1" u="sng" dirty="0" smtClean="0">
                <a:solidFill>
                  <a:schemeClr val="accent1">
                    <a:lumMod val="50000"/>
                  </a:schemeClr>
                </a:solidFill>
              </a:rPr>
              <a:t>Досуги, развлечения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61247" y="857232"/>
            <a:ext cx="3520440" cy="578647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 smtClean="0"/>
              <a:t>«</a:t>
            </a:r>
            <a:r>
              <a:rPr lang="ru-RU" dirty="0"/>
              <a:t>Пожарная эстафета – Кошкин дом», </a:t>
            </a:r>
            <a:endParaRPr lang="ru-RU" dirty="0" smtClean="0"/>
          </a:p>
          <a:p>
            <a:pPr lvl="0"/>
            <a:r>
              <a:rPr lang="ru-RU" dirty="0" smtClean="0"/>
              <a:t>«</a:t>
            </a:r>
            <a:r>
              <a:rPr lang="ru-RU" dirty="0"/>
              <a:t>Папа, мама, я –спортивная семья</a:t>
            </a:r>
            <a:r>
              <a:rPr lang="ru-RU" dirty="0" smtClean="0"/>
              <a:t>»,</a:t>
            </a:r>
          </a:p>
          <a:p>
            <a:pPr lvl="0"/>
            <a:r>
              <a:rPr lang="ru-RU" dirty="0" smtClean="0"/>
              <a:t> </a:t>
            </a:r>
            <a:r>
              <a:rPr lang="ru-RU" dirty="0"/>
              <a:t>«Зарница», </a:t>
            </a:r>
            <a:endParaRPr lang="ru-RU" dirty="0" smtClean="0"/>
          </a:p>
          <a:p>
            <a:pPr lvl="0"/>
            <a:r>
              <a:rPr lang="ru-RU" dirty="0" smtClean="0"/>
              <a:t>«</a:t>
            </a:r>
            <a:r>
              <a:rPr lang="ru-RU" dirty="0"/>
              <a:t>Разноцветная радуга – дуга», </a:t>
            </a:r>
            <a:endParaRPr lang="ru-RU" dirty="0" smtClean="0"/>
          </a:p>
          <a:p>
            <a:pPr lvl="0"/>
            <a:r>
              <a:rPr lang="ru-RU" dirty="0" smtClean="0"/>
              <a:t>«</a:t>
            </a:r>
            <a:r>
              <a:rPr lang="ru-RU" dirty="0"/>
              <a:t>Зов джунглей», </a:t>
            </a:r>
            <a:endParaRPr lang="ru-RU" dirty="0" smtClean="0"/>
          </a:p>
          <a:p>
            <a:pPr lvl="0"/>
            <a:r>
              <a:rPr lang="ru-RU" dirty="0" smtClean="0"/>
              <a:t>«</a:t>
            </a:r>
            <a:r>
              <a:rPr lang="ru-RU" dirty="0"/>
              <a:t>В гости к Айболиту»</a:t>
            </a:r>
          </a:p>
          <a:p>
            <a:pPr lvl="0"/>
            <a:r>
              <a:rPr lang="ru-RU" i="1" u="sng" dirty="0"/>
              <a:t>Физкультурные занятия</a:t>
            </a:r>
            <a:r>
              <a:rPr lang="ru-RU" dirty="0"/>
              <a:t> на спортивном участке с использованием спортивного оборудования;</a:t>
            </a:r>
          </a:p>
          <a:p>
            <a:endParaRPr lang="ru-RU" dirty="0"/>
          </a:p>
        </p:txBody>
      </p:sp>
      <p:pic>
        <p:nvPicPr>
          <p:cNvPr id="5" name="Picture 7" descr="C:\Documents and Settings\Admin\Рабочий стол\Новая папка\9m1EXbYZvD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0767" y="1413500"/>
            <a:ext cx="4038600" cy="242316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Picture 9" descr="C:\Documents and Settings\Admin\Рабочий стол\Новая папка\IMG-20170915-WA00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687" y="3447094"/>
            <a:ext cx="4038600" cy="2571768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90767" y="4071942"/>
            <a:ext cx="3857652" cy="2571768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719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0" y="272528"/>
            <a:ext cx="9905998" cy="608920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постройки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4" y="272528"/>
            <a:ext cx="2656284" cy="3541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542" y="2644286"/>
            <a:ext cx="3029523" cy="4039364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92" y="3957348"/>
            <a:ext cx="4623772" cy="2595093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930" y="881448"/>
            <a:ext cx="4516345" cy="2536915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3249" y="1483369"/>
            <a:ext cx="2652594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8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2290" y="167244"/>
            <a:ext cx="2656284" cy="2776152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061" y="3011487"/>
            <a:ext cx="2656284" cy="3541712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375" y="316880"/>
            <a:ext cx="4008293" cy="231379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34" y="705651"/>
            <a:ext cx="2030627" cy="2924103"/>
          </a:xfrm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557" y="4026155"/>
            <a:ext cx="3566984" cy="2395239"/>
          </a:xfrm>
          <a:prstGeom prst="rect">
            <a:avLst/>
          </a:prstGeom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407" y="2453287"/>
            <a:ext cx="3927753" cy="409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12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47" y="3404723"/>
            <a:ext cx="4878387" cy="325225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714" y="261673"/>
            <a:ext cx="4875213" cy="3250142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52" y="261673"/>
            <a:ext cx="4531395" cy="3020930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468" y="3782291"/>
            <a:ext cx="4094791" cy="272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09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75" y="382892"/>
            <a:ext cx="4878387" cy="27440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438" y="3534033"/>
            <a:ext cx="5147435" cy="2895432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759" y="508245"/>
            <a:ext cx="4875212" cy="2742307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598" y="3440023"/>
            <a:ext cx="4484161" cy="298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09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590" y="4102444"/>
            <a:ext cx="4012796" cy="216655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3509" y="202665"/>
            <a:ext cx="4722282" cy="3541712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64" y="202665"/>
            <a:ext cx="4722282" cy="3541711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628" y="3566984"/>
            <a:ext cx="4722282" cy="299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97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774" y="53668"/>
            <a:ext cx="3432891" cy="147857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Летние участки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44" y="4436009"/>
            <a:ext cx="4033418" cy="22687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3199" y="144162"/>
            <a:ext cx="1990573" cy="2776152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33347" y="723944"/>
            <a:ext cx="2656284" cy="3330111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19"/>
          <a:stretch/>
        </p:blipFill>
        <p:spPr>
          <a:xfrm>
            <a:off x="1017844" y="1398080"/>
            <a:ext cx="1990573" cy="2655976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650" y="3542270"/>
            <a:ext cx="5239438" cy="2907958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7075" y="578731"/>
            <a:ext cx="3325013" cy="27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03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6299" y="231339"/>
            <a:ext cx="9905998" cy="71601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мероприятия с родителями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06" y="1063239"/>
            <a:ext cx="5085865" cy="317101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528" y="3896497"/>
            <a:ext cx="4827612" cy="2796745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438" y="1063239"/>
            <a:ext cx="2892371" cy="43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33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20040"/>
            <a:ext cx="7242048" cy="9658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привлечение родителей к участию в проекте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339" y="1432561"/>
            <a:ext cx="4550209" cy="2786082"/>
          </a:xfrm>
          <a:prstGeom prst="rect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029" y="3312758"/>
            <a:ext cx="4242346" cy="3071834"/>
          </a:xfrm>
          <a:prstGeom prst="rect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407" y="3473803"/>
            <a:ext cx="4366184" cy="2910789"/>
          </a:xfrm>
          <a:prstGeom prst="rect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329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70" y="412450"/>
            <a:ext cx="5900965" cy="3873843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252" y="412450"/>
            <a:ext cx="5118192" cy="287444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0624" y="3672016"/>
            <a:ext cx="5312568" cy="295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17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29" y="272407"/>
            <a:ext cx="5784298" cy="3541712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308" y="1935891"/>
            <a:ext cx="4856205" cy="323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59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366" y="214183"/>
            <a:ext cx="5063320" cy="305417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737" y="358345"/>
            <a:ext cx="5183661" cy="345577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431" y="3451655"/>
            <a:ext cx="5417173" cy="31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36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95" y="214183"/>
            <a:ext cx="4581262" cy="305417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347" y="262578"/>
            <a:ext cx="5183661" cy="295738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756" y="3268358"/>
            <a:ext cx="4876103" cy="325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60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877" y="189469"/>
            <a:ext cx="9905998" cy="89436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выставки, совместные проекты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19" y="1083833"/>
            <a:ext cx="3957724" cy="3957724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118" y="974937"/>
            <a:ext cx="4151870" cy="307268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643" y="3312313"/>
            <a:ext cx="4478431" cy="30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34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877" y="189469"/>
            <a:ext cx="9905998" cy="89436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выставки, совместные проекты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19" y="1083833"/>
            <a:ext cx="3957724" cy="2638482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123" y="1019117"/>
            <a:ext cx="4151870" cy="2767913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643" y="3529744"/>
            <a:ext cx="4478431" cy="29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9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3731" y="716692"/>
            <a:ext cx="7413528" cy="146304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Здоровьесбережение  детей дошкольного возраста, является основной глобальной задачей укрепления здоровья нации и подрастающего поколения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b="1" i="1" u="sng" dirty="0" smtClean="0"/>
          </a:p>
          <a:p>
            <a:r>
              <a:rPr lang="ru-RU" dirty="0" smtClean="0"/>
              <a:t>Полноценное </a:t>
            </a:r>
            <a:r>
              <a:rPr lang="ru-RU" dirty="0"/>
              <a:t>физическое развитие и здоровье детей – это основа формирования здоровой личности, с большими адаптационными возможностями в разных социальных условиях.</a:t>
            </a:r>
          </a:p>
        </p:txBody>
      </p:sp>
      <p:pic>
        <p:nvPicPr>
          <p:cNvPr id="6" name="Picture 2" descr="C:\Documents and Settings\Admin\Рабочий стол\Фото\IMG_62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951" y="2179732"/>
            <a:ext cx="5272246" cy="4058774"/>
          </a:xfrm>
          <a:prstGeom prst="rect">
            <a:avLst/>
          </a:prstGeom>
          <a:noFill/>
          <a:ln w="50800" cap="rnd" cmpd="sng">
            <a:solidFill>
              <a:schemeClr val="accent1">
                <a:lumMod val="60000"/>
                <a:lumOff val="40000"/>
              </a:schemeClr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25991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49133" y="453081"/>
            <a:ext cx="3520440" cy="3600730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книжек-малышек «Я хочу здоровым быть»</a:t>
            </a:r>
          </a:p>
          <a:p>
            <a:endParaRPr lang="ru-RU" dirty="0"/>
          </a:p>
        </p:txBody>
      </p:sp>
      <p:pic>
        <p:nvPicPr>
          <p:cNvPr id="6146" name="Picture 2" descr="C:\Documents and Settings\Admin\Рабочий стол\Фото\IMG_74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973" y="3309926"/>
            <a:ext cx="4038600" cy="2692400"/>
          </a:xfrm>
          <a:prstGeom prst="rect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Picture 2" descr="C:\Documents and Settings\Admin\Рабочий стол\Фото\IMG_74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248" y="285728"/>
            <a:ext cx="4038600" cy="2692400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7" name="Picture 3" descr="C:\Documents and Settings\Admin\Рабочий стол\Фото\IMG_74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2054" y="3527594"/>
            <a:ext cx="4038600" cy="2692400"/>
          </a:xfrm>
          <a:prstGeom prst="rect">
            <a:avLst/>
          </a:prstGeom>
          <a:noFill/>
          <a:ln w="508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48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9738" y="305480"/>
            <a:ext cx="9905998" cy="81486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социальными партнерами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48" y="1120346"/>
            <a:ext cx="3432491" cy="3541712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81" y="1045560"/>
            <a:ext cx="3432491" cy="228832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115" y="3333887"/>
            <a:ext cx="5026091" cy="335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84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9738" y="305480"/>
            <a:ext cx="9905998" cy="81486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социальными партнерами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647" y="1045560"/>
            <a:ext cx="4333103" cy="303992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8097" y="1045560"/>
            <a:ext cx="2957761" cy="487546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110" y="3723503"/>
            <a:ext cx="4660085" cy="29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69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«Безопасность»</a:t>
            </a:r>
            <a:b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по основам безопасности жизнедеятельности детей старшего дошкольного возраста 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Авдеева Н.Н. Князева О.Л. </a:t>
            </a:r>
            <a:r>
              <a:rPr lang="ru-RU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Стеркина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Р.Б.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Рисунок 5" descr="http://dou12-ugansk.narod.ru/Obrazdeatel/progrmo/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222" y="1898823"/>
            <a:ext cx="2751437" cy="377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1" descr="http://dou12-ugansk.narod.ru/Obrazdeatel/bezopasno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815" y="2960650"/>
            <a:ext cx="2471480" cy="369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3" descr="http://dou12-ugansk.narod.ru/Obrazdeatel/progrmo/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3943" y="2718395"/>
            <a:ext cx="2841966" cy="393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4" descr="http://dou12-ugansk.narod.ru/Obrazdeatel/progrmo/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4451" y="1898823"/>
            <a:ext cx="2622336" cy="410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9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Подобрана коллекция презентаций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мультипликационных фильмов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(соответствующие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разделам программы 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«Азбука безопасности для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дошкольников» Н.Н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Авдеевой)</a:t>
            </a:r>
            <a:b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429" y="2097087"/>
            <a:ext cx="8241627" cy="447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68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93" y="247696"/>
            <a:ext cx="7292545" cy="11038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развитие </a:t>
            </a:r>
            <a:b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191" y="2097088"/>
            <a:ext cx="5572425" cy="354171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Метеостанция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связи с годом Экологии)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Огород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проекты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социальными партнерами и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718" y="998148"/>
            <a:ext cx="3406346" cy="25547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088" y="3259947"/>
            <a:ext cx="5984475" cy="33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0592" y="162869"/>
            <a:ext cx="4223496" cy="1100355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66" y="223596"/>
            <a:ext cx="2987373" cy="422483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3049" y="1073754"/>
            <a:ext cx="3081841" cy="4319459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1046" y="985437"/>
            <a:ext cx="3962401" cy="5704969"/>
          </a:xfrm>
          <a:prstGeom prst="rect">
            <a:avLst/>
          </a:prstGeom>
          <a:ln w="5715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340" y="2928118"/>
            <a:ext cx="2685510" cy="392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796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332" y="375501"/>
            <a:ext cx="9905998" cy="147857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32" y="2306874"/>
            <a:ext cx="5112288" cy="3408192"/>
          </a:xfrm>
        </p:spPr>
      </p:pic>
      <p:pic>
        <p:nvPicPr>
          <p:cNvPr id="6" name="Объект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226" y="1606379"/>
            <a:ext cx="5138158" cy="456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5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753" y="922638"/>
            <a:ext cx="7242048" cy="1143000"/>
          </a:xfrm>
        </p:spPr>
        <p:txBody>
          <a:bodyPr/>
          <a:lstStyle/>
          <a:p>
            <a:r>
              <a:rPr lang="ru-RU" i="1" u="sng" dirty="0" smtClean="0">
                <a:solidFill>
                  <a:schemeClr val="accent1">
                    <a:lumMod val="50000"/>
                  </a:schemeClr>
                </a:solidFill>
              </a:rPr>
              <a:t>Цель :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  обеспечить дошкольнику высокий уровень реального здоровья, вооружив его необходимым багажом знаний, умений, навыков, необходимых для ведения здорового образа жизни, и воспитав у него культуру здоровья.</a:t>
            </a:r>
          </a:p>
          <a:p>
            <a:endParaRPr lang="ru-RU" dirty="0"/>
          </a:p>
        </p:txBody>
      </p:sp>
      <p:pic>
        <p:nvPicPr>
          <p:cNvPr id="2050" name="Picture 2" descr="C:\Documents and Settings\Admin\Рабочий стол\Фото\IMG_62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799" y="1299981"/>
            <a:ext cx="5723575" cy="3815716"/>
          </a:xfrm>
          <a:prstGeom prst="rect">
            <a:avLst/>
          </a:prstGeom>
          <a:noFill/>
          <a:ln w="50800" cap="sq" cmpd="sng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725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0474" y="264291"/>
            <a:ext cx="9317465" cy="699536"/>
          </a:xfrm>
        </p:spPr>
        <p:txBody>
          <a:bodyPr>
            <a:normAutofit/>
          </a:bodyPr>
          <a:lstStyle/>
          <a:p>
            <a:r>
              <a:rPr lang="ru-RU" altLang="ru-RU" sz="2400" b="1" cap="none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Нормативно-правовое обеспечение педагогической деятельности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963827"/>
            <a:ext cx="9905999" cy="53957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Федеральный </a:t>
            </a: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закон «Об образовании в Российской Федерации» № 273-ФЗ от 29.12.2012г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.;</a:t>
            </a: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Федеральный </a:t>
            </a: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государственный образовательный стандарт дошкольного 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образования (от 17.10.2013г.);</a:t>
            </a:r>
            <a:endParaRPr lang="ru-RU" alt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Конституция </a:t>
            </a: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Российской 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Федерации; </a:t>
            </a: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Конвенция </a:t>
            </a: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ООН о правах ребенка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Конвенция о правах инвалидов от 13.12.2006 г.;</a:t>
            </a:r>
            <a:endParaRPr lang="ru-RU" alt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Санитарно-эпидемиологические правила и 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нормативы (</a:t>
            </a:r>
            <a:r>
              <a:rPr lang="ru-RU" alt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СанПин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2.4.1.3049-13 от 15.05.2013 г.;</a:t>
            </a:r>
            <a:endParaRPr lang="ru-RU" alt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Устав 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МАДОУ</a:t>
            </a:r>
            <a:endParaRPr lang="ru-RU" alt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8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732" y="338432"/>
            <a:ext cx="6972857" cy="748963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нормативные акты:</a:t>
            </a:r>
            <a:endParaRPr lang="ru-RU" sz="28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194486"/>
            <a:ext cx="9905999" cy="514041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текущем контроле за состоянием здоровья 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МАДОУ;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проведении санитарно-гигиенических, профилактических и оздоровительных мероприятиях, обучение и воспитании в сфере охраны здоровья 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МАДОУ;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порядке расследования, учета и оформления несчастных случаев с воспитанниками во время пребывания в 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МАДОУ;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логопедическом пункте 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МАДОУ;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</a:t>
            </a:r>
            <a:r>
              <a:rPr lang="ru-RU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ПМПк</a:t>
            </a:r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МАДОУ;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организации дошкольного образования детей-инвалидов на дому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118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132" y="0"/>
            <a:ext cx="9905998" cy="3080272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  <a:r>
              <a:rPr lang="ru-RU" sz="3200" i="1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3200" i="1" dirty="0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3200" i="1" dirty="0"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укрепление здоровья детей, формирование у родителей, педагогов, воспитанников ответственности в деле сохранения собственного здоровья. </a:t>
            </a:r>
            <a:endParaRPr lang="ru-RU" sz="3200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C:\Documents and Settings\Admin\Рабочий стол\Фото\IMG_743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470" y="2891481"/>
            <a:ext cx="6206739" cy="3583037"/>
          </a:xfrm>
          <a:prstGeom prst="rect">
            <a:avLst/>
          </a:prstGeom>
          <a:noFill/>
          <a:ln w="50800" cmpd="sng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511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4346" y="280767"/>
            <a:ext cx="6071286" cy="72425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программы:</a:t>
            </a:r>
            <a:endParaRPr lang="ru-RU" sz="28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466" y="1005017"/>
            <a:ext cx="10185615" cy="546168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>
                <a:effectLst/>
              </a:rPr>
              <a:t>Разработать алгоритм деятельности участников образовательного процесса дошкольного учреждения, ориентированной на соблюдение здорового и безопасного образа </a:t>
            </a:r>
            <a:r>
              <a:rPr lang="ru-RU" dirty="0" smtClean="0">
                <a:effectLst/>
              </a:rPr>
              <a:t>жизни;</a:t>
            </a:r>
            <a:endParaRPr lang="ru-RU" dirty="0">
              <a:effectLst/>
            </a:endParaRPr>
          </a:p>
          <a:p>
            <a:pPr lvl="0"/>
            <a:r>
              <a:rPr lang="ru-RU" dirty="0">
                <a:effectLst/>
              </a:rPr>
              <a:t>Обеспечить условия для сохранения, укрепления физического и психического здоровья детей в соответствии с их возрастными </a:t>
            </a:r>
            <a:r>
              <a:rPr lang="ru-RU" dirty="0" smtClean="0">
                <a:effectLst/>
              </a:rPr>
              <a:t>особенностями; </a:t>
            </a:r>
            <a:endParaRPr lang="ru-RU" dirty="0">
              <a:effectLst/>
            </a:endParaRPr>
          </a:p>
          <a:p>
            <a:pPr lvl="0"/>
            <a:r>
              <a:rPr lang="ru-RU" dirty="0">
                <a:effectLst/>
              </a:rPr>
              <a:t>Разработать и апробировать систему педагогических воздействий, направленных на формирование у дошкольников понимания здоровья, как важнейшей </a:t>
            </a:r>
            <a:r>
              <a:rPr lang="ru-RU" dirty="0" smtClean="0">
                <a:effectLst/>
              </a:rPr>
              <a:t>ценности;</a:t>
            </a:r>
            <a:endParaRPr lang="ru-RU" dirty="0">
              <a:effectLst/>
            </a:endParaRPr>
          </a:p>
          <a:p>
            <a:pPr lvl="0"/>
            <a:r>
              <a:rPr lang="ru-RU" dirty="0">
                <a:effectLst/>
              </a:rPr>
              <a:t>Изучить и внедрить в практику МАДОУ современные технологии обучения здоровому образу жизни, обеспечивающие сохранение и укрепление здоровья детей путем развития </a:t>
            </a:r>
            <a:r>
              <a:rPr lang="ru-RU" dirty="0" err="1">
                <a:effectLst/>
              </a:rPr>
              <a:t>здоровьесберегающих</a:t>
            </a:r>
            <a:r>
              <a:rPr lang="ru-RU" dirty="0">
                <a:effectLst/>
              </a:rPr>
              <a:t> умений и навыков, формирования привычки думать и заботиться о своём </a:t>
            </a:r>
            <a:r>
              <a:rPr lang="ru-RU" dirty="0" smtClean="0">
                <a:effectLst/>
              </a:rPr>
              <a:t>здоровье; </a:t>
            </a:r>
            <a:endParaRPr lang="ru-RU" dirty="0">
              <a:effectLst/>
            </a:endParaRPr>
          </a:p>
          <a:p>
            <a:pPr lvl="0"/>
            <a:r>
              <a:rPr lang="ru-RU" dirty="0">
                <a:effectLst/>
              </a:rPr>
              <a:t>Создать оздоровительный микроклимат, соответствующую предметную среду для обеспечения двигательной активности </a:t>
            </a:r>
            <a:r>
              <a:rPr lang="ru-RU" dirty="0" smtClean="0">
                <a:effectLst/>
              </a:rPr>
              <a:t>ребёнка; </a:t>
            </a:r>
            <a:endParaRPr lang="ru-RU" dirty="0">
              <a:effectLst/>
            </a:endParaRPr>
          </a:p>
          <a:p>
            <a:pPr lvl="0"/>
            <a:r>
              <a:rPr lang="ru-RU" dirty="0">
                <a:effectLst/>
              </a:rPr>
              <a:t>Активизировать педагогический потенциал семьи в вопросах формирования ценностей здоровья через разработку и использование инновационных форм работы с родителями по пропаганде здорового образа </a:t>
            </a:r>
            <a:r>
              <a:rPr lang="ru-RU" dirty="0" smtClean="0">
                <a:effectLst/>
              </a:rPr>
              <a:t>жизни;</a:t>
            </a:r>
            <a:endParaRPr lang="ru-RU" dirty="0">
              <a:effectLst/>
            </a:endParaRPr>
          </a:p>
          <a:p>
            <a:pPr lvl="0"/>
            <a:r>
              <a:rPr lang="ru-RU" dirty="0">
                <a:effectLst/>
              </a:rPr>
              <a:t>Организовать консультативную помощь родителям по вопросам физического воспитания и оздоровления </a:t>
            </a:r>
            <a:r>
              <a:rPr lang="ru-RU" dirty="0" smtClean="0">
                <a:effectLst/>
              </a:rPr>
              <a:t>детей; </a:t>
            </a:r>
            <a:endParaRPr lang="ru-RU" dirty="0">
              <a:effectLst/>
            </a:endParaRPr>
          </a:p>
          <a:p>
            <a:pPr lvl="0"/>
            <a:r>
              <a:rPr lang="ru-RU" dirty="0">
                <a:effectLst/>
              </a:rPr>
              <a:t>Воспитывать потребность вести здоровый образ жизни.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5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2062</TotalTime>
  <Words>690</Words>
  <Application>Microsoft Office PowerPoint</Application>
  <PresentationFormat>Широкоэкранный</PresentationFormat>
  <Paragraphs>118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Times New Roman</vt:lpstr>
      <vt:lpstr>Trebuchet MS</vt:lpstr>
      <vt:lpstr>Tw Cen MT</vt:lpstr>
      <vt:lpstr>Wingdings</vt:lpstr>
      <vt:lpstr>Контур</vt:lpstr>
      <vt:lpstr>Презентация системы работы  детского сада</vt:lpstr>
      <vt:lpstr>Открытие детского сада 11 сентября  2015 года </vt:lpstr>
      <vt:lpstr>Презентация PowerPoint</vt:lpstr>
      <vt:lpstr>Здоровьесбережение  детей дошкольного возраста, является основной глобальной задачей укрепления здоровья нации и подрастающего поколения</vt:lpstr>
      <vt:lpstr>Цель :</vt:lpstr>
      <vt:lpstr>Нормативно-правовое обеспечение педагогической деятельности</vt:lpstr>
      <vt:lpstr>Локальные нормативные акты:</vt:lpstr>
      <vt:lpstr>Цель программы –  сохранение и укрепление здоровья детей, формирование у родителей, педагогов, воспитанников ответственности в деле сохранения собственного здоровья. </vt:lpstr>
      <vt:lpstr>Задачи программы:</vt:lpstr>
      <vt:lpstr>Презентация PowerPoint</vt:lpstr>
      <vt:lpstr>Ожидаемый результат: </vt:lpstr>
      <vt:lpstr>Группы здоровья детей</vt:lpstr>
      <vt:lpstr>Анализ уровня осведомленности родителей в области физического развития детей:</vt:lpstr>
      <vt:lpstr>Здоровьесберегающие технологии в Образовательной деятельности </vt:lpstr>
      <vt:lpstr>Презентация PowerPoint</vt:lpstr>
      <vt:lpstr>Межведомственное взаимодействие</vt:lpstr>
      <vt:lpstr>Предметно-развивающая среда в группах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цикла тематических бесед: </vt:lpstr>
      <vt:lpstr>Презентация PowerPoint</vt:lpstr>
      <vt:lpstr>Презентация PowerPoint</vt:lpstr>
      <vt:lpstr>Презентация PowerPoint</vt:lpstr>
      <vt:lpstr>Досуги, развлечения: </vt:lpstr>
      <vt:lpstr>Зимние постройки</vt:lpstr>
      <vt:lpstr>Презентация PowerPoint</vt:lpstr>
      <vt:lpstr>Презентация PowerPoint</vt:lpstr>
      <vt:lpstr>Презентация PowerPoint</vt:lpstr>
      <vt:lpstr>Летние участки</vt:lpstr>
      <vt:lpstr>Совместные мероприятия с родителями</vt:lpstr>
      <vt:lpstr>привлечение родителей к участию в проекте</vt:lpstr>
      <vt:lpstr>Презентация PowerPoint</vt:lpstr>
      <vt:lpstr>Презентация PowerPoint</vt:lpstr>
      <vt:lpstr>Презентация PowerPoint</vt:lpstr>
      <vt:lpstr>Презентация PowerPoint</vt:lpstr>
      <vt:lpstr>Конкурсы, выставки, совместные проекты</vt:lpstr>
      <vt:lpstr>Конкурсы, выставки, совместные проекты</vt:lpstr>
      <vt:lpstr>Презентация PowerPoint</vt:lpstr>
      <vt:lpstr>Взаимодействие с социальными партнерами</vt:lpstr>
      <vt:lpstr>Взаимодействие с социальными партнерами</vt:lpstr>
      <vt:lpstr>«Безопасность» Учебное пособие по основам безопасности жизнедеятельности детей старшего дошкольного возраста  Авдеева Н.Н. Князева О.Л. Стеркина Р.Б. </vt:lpstr>
      <vt:lpstr>Подобрана коллекция презентаций и  мультипликационных фильмов (соответствующие разделам программы  «Азбука безопасности для дошкольников» Н.Н. Авдеевой) </vt:lpstr>
      <vt:lpstr>Дальнейшее развитие  проектов</vt:lpstr>
      <vt:lpstr>Наши достижения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системы работы  детского сада</dc:title>
  <dc:creator>User</dc:creator>
  <cp:lastModifiedBy>User</cp:lastModifiedBy>
  <cp:revision>63</cp:revision>
  <dcterms:created xsi:type="dcterms:W3CDTF">2017-04-11T06:18:16Z</dcterms:created>
  <dcterms:modified xsi:type="dcterms:W3CDTF">2018-02-10T12:36:43Z</dcterms:modified>
</cp:coreProperties>
</file>