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2" r:id="rId3"/>
    <p:sldId id="338" r:id="rId4"/>
    <p:sldId id="339" r:id="rId5"/>
    <p:sldId id="340" r:id="rId6"/>
    <p:sldId id="341" r:id="rId7"/>
    <p:sldId id="357" r:id="rId8"/>
    <p:sldId id="373" r:id="rId9"/>
    <p:sldId id="267" r:id="rId10"/>
    <p:sldId id="347" r:id="rId11"/>
    <p:sldId id="351" r:id="rId12"/>
    <p:sldId id="346" r:id="rId13"/>
    <p:sldId id="353" r:id="rId14"/>
    <p:sldId id="313" r:id="rId15"/>
    <p:sldId id="345" r:id="rId16"/>
    <p:sldId id="327" r:id="rId17"/>
    <p:sldId id="320" r:id="rId18"/>
    <p:sldId id="354" r:id="rId19"/>
    <p:sldId id="362" r:id="rId20"/>
    <p:sldId id="363" r:id="rId21"/>
    <p:sldId id="364" r:id="rId22"/>
    <p:sldId id="299" r:id="rId23"/>
    <p:sldId id="283" r:id="rId24"/>
    <p:sldId id="365" r:id="rId25"/>
    <p:sldId id="375" r:id="rId26"/>
    <p:sldId id="366" r:id="rId27"/>
    <p:sldId id="334" r:id="rId28"/>
    <p:sldId id="355" r:id="rId29"/>
    <p:sldId id="372" r:id="rId30"/>
    <p:sldId id="284" r:id="rId31"/>
    <p:sldId id="293" r:id="rId32"/>
    <p:sldId id="301" r:id="rId33"/>
    <p:sldId id="302" r:id="rId34"/>
    <p:sldId id="368" r:id="rId35"/>
    <p:sldId id="376" r:id="rId36"/>
    <p:sldId id="377" r:id="rId37"/>
    <p:sldId id="378" r:id="rId38"/>
    <p:sldId id="367" r:id="rId39"/>
    <p:sldId id="304" r:id="rId40"/>
    <p:sldId id="371" r:id="rId4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3" autoAdjust="0"/>
    <p:restoredTop sz="94203" autoAdjust="0"/>
  </p:normalViewPr>
  <p:slideViewPr>
    <p:cSldViewPr>
      <p:cViewPr varScale="1">
        <p:scale>
          <a:sx n="110" d="100"/>
          <a:sy n="110" d="100"/>
        </p:scale>
        <p:origin x="126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303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начальная стадия</a:t>
            </a:r>
          </a:p>
        </c:rich>
      </c:tx>
      <c:overlay val="0"/>
      <c:spPr>
        <a:noFill/>
        <a:ln w="24759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150511134119828E-2"/>
          <c:y val="0.16276070778370438"/>
          <c:w val="0.92724125072133767"/>
          <c:h val="0.68721730296277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начальная стадия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 w="24701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24701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4701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1.6320849938855988E-2"/>
                  <c:y val="0.47680133753626996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высокий 
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69673359274424"/>
                  <c:y val="-0.1527780714762484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средний 
50%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558600443152448"/>
                  <c:y val="-0.15277807147624844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Низкий</a:t>
                    </a:r>
                  </a:p>
                  <a:p>
                    <a:r>
                      <a:rPr lang="ru-RU" baseline="0" dirty="0" smtClean="0"/>
                      <a:t>50%</a:t>
                    </a:r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47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58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%</c:v>
                </c:pt>
                <c:pt idx="1">
                  <c:v>средний %</c:v>
                </c:pt>
                <c:pt idx="2">
                  <c:v>низкий 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8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завершающая стадия</a:t>
            </a:r>
          </a:p>
        </c:rich>
      </c:tx>
      <c:overlay val="0"/>
      <c:spPr>
        <a:noFill/>
        <a:ln w="24859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150511134119828E-2"/>
          <c:y val="0.16276070778370436"/>
          <c:w val="0.92724125072133767"/>
          <c:h val="0.68721730296277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завершающая стадия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 w="24823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24823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4823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19672683535586624"/>
                  <c:y val="4.008772442865653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высокий 
40%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728420027356041"/>
                  <c:y val="-0.3152863203005110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средний 
30%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0053561135408562"/>
                  <c:y val="7.079799063261826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Низкий</a:t>
                    </a:r>
                  </a:p>
                  <a:p>
                    <a:r>
                      <a:rPr lang="ru-RU" baseline="0" dirty="0" smtClean="0"/>
                      <a:t>30%</a:t>
                    </a:r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48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81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%</c:v>
                </c:pt>
                <c:pt idx="1">
                  <c:v>средний %</c:v>
                </c:pt>
                <c:pt idx="2">
                  <c:v>низкий 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30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3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37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начальная стадия</a:t>
            </a:r>
          </a:p>
        </c:rich>
      </c:tx>
      <c:overlay val="0"/>
      <c:spPr>
        <a:noFill/>
        <a:ln w="25184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150511134119828E-2"/>
          <c:y val="0.16276070778370436"/>
          <c:w val="0.92724125072133767"/>
          <c:h val="0.68721730296277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завершающая стадия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 w="25147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25147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147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19242929728123925"/>
                  <c:y val="4.719568866270300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высокий 
40%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9319613727529344"/>
                  <c:y val="-0.31183625291104738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средний 
30%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8991032536027824"/>
                  <c:y val="4.3506828951867964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низкий</a:t>
                    </a:r>
                  </a:p>
                  <a:p>
                    <a:r>
                      <a:rPr lang="ru-RU" baseline="0" dirty="0" smtClean="0"/>
                      <a:t>30%</a:t>
                    </a:r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18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81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%</c:v>
                </c:pt>
                <c:pt idx="1">
                  <c:v>средний %</c:v>
                </c:pt>
                <c:pt idx="2">
                  <c:v>низкий 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30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8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завершающая стадия</a:t>
            </a:r>
          </a:p>
        </c:rich>
      </c:tx>
      <c:overlay val="0"/>
      <c:spPr>
        <a:noFill/>
        <a:ln w="24859">
          <a:noFill/>
        </a:ln>
      </c:spPr>
    </c:title>
    <c:autoTitleDeleted val="0"/>
    <c:view3D>
      <c:rotX val="30"/>
      <c:rotY val="36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150511134119828E-2"/>
          <c:y val="0.16276070778370436"/>
          <c:w val="0.92724125072133767"/>
          <c:h val="0.68721730296277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завершающая стадия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 w="24823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24823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4823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2501334034672536"/>
                  <c:y val="-0.24972638586156273"/>
                </c:manualLayout>
              </c:layout>
              <c:tx>
                <c:rich>
                  <a:bodyPr/>
                  <a:lstStyle/>
                  <a:p>
                    <a:endParaRPr lang="ru-RU" dirty="0" smtClean="0"/>
                  </a:p>
                  <a:p>
                    <a:r>
                      <a:rPr lang="ru-RU" dirty="0" smtClean="0"/>
                      <a:t>высокий </a:t>
                    </a:r>
                    <a:r>
                      <a:rPr lang="ru-RU" dirty="0"/>
                      <a:t>
50%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778028044690671"/>
                  <c:y val="5.599050556840801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средний 
35%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064899241145912"/>
                  <c:y val="0.165586715183562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just">
                      <a:defRPr sz="1364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Низкий</a:t>
                    </a:r>
                  </a:p>
                  <a:p>
                    <a:pPr algn="just">
                      <a:defRPr sz="1364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/>
                      <a:t>    15%</a:t>
                    </a:r>
                    <a:endParaRPr lang="ru-RU" baseline="0" dirty="0"/>
                  </a:p>
                </c:rich>
              </c:tx>
              <c:spPr>
                <a:noFill/>
                <a:ln w="2485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48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81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%</c:v>
                </c:pt>
                <c:pt idx="1">
                  <c:v>средний %</c:v>
                </c:pt>
                <c:pt idx="2">
                  <c:v>низкий 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35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3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</c:dPt>
          <c:cat>
            <c:strRef>
              <c:f>Лист1!$A$2:$A$6</c:f>
              <c:strCache>
                <c:ptCount val="5"/>
                <c:pt idx="0">
                  <c:v>социально-коммуникативное развитие</c:v>
                </c:pt>
                <c:pt idx="1">
                  <c:v>познавательное развитие</c:v>
                </c:pt>
                <c:pt idx="2">
                  <c:v>художественно-эстетическое развитие</c:v>
                </c:pt>
                <c:pt idx="3">
                  <c:v>речевое развитие</c:v>
                </c:pt>
                <c:pt idx="4">
                  <c:v>физическое развитие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59</c:v>
                </c:pt>
                <c:pt idx="1">
                  <c:v>65</c:v>
                </c:pt>
                <c:pt idx="2">
                  <c:v>73</c:v>
                </c:pt>
                <c:pt idx="3">
                  <c:v>55</c:v>
                </c:pt>
                <c:pt idx="4">
                  <c:v>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0397224"/>
        <c:axId val="230395656"/>
        <c:axId val="0"/>
      </c:bar3DChart>
      <c:catAx>
        <c:axId val="2303972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9441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383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0395656"/>
        <c:crosses val="autoZero"/>
        <c:auto val="1"/>
        <c:lblAlgn val="ctr"/>
        <c:lblOffset val="100"/>
        <c:noMultiLvlLbl val="0"/>
      </c:catAx>
      <c:valAx>
        <c:axId val="230395656"/>
        <c:scaling>
          <c:orientation val="minMax"/>
        </c:scaling>
        <c:delete val="0"/>
        <c:axPos val="b"/>
        <c:majorGridlines>
          <c:spPr>
            <a:ln w="942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441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81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0397224"/>
        <c:crosses val="max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F01CAC3-E0F6-418E-A143-F007C40772F2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B38882-9246-4C41-94D6-09FA9CF25A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9311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0474EC-1C73-49C6-906E-1B76EE4ACAB6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180A71A-D2B0-42E6-9EE2-5C75303F87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517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5B329F-E9C8-42E3-80E4-AC4AC2C65B31}" type="slidenum">
              <a:rPr lang="ru-RU" altLang="ru-RU">
                <a:latin typeface="Calibri" panose="020F0502020204030204" pitchFamily="34" charset="0"/>
              </a:rPr>
              <a:pPr/>
              <a:t>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05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B700FC-C06C-4E7D-813E-E859400290E3}" type="slidenum">
              <a:rPr lang="ru-RU" altLang="ru-RU">
                <a:latin typeface="Calibri" panose="020F0502020204030204" pitchFamily="34" charset="0"/>
              </a:rPr>
              <a:pPr/>
              <a:t>30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0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13BC96-5B87-4D3E-A2C5-4823BB474D04}" type="slidenum">
              <a:rPr lang="ru-RU" altLang="ru-RU">
                <a:latin typeface="Calibri" panose="020F0502020204030204" pitchFamily="34" charset="0"/>
              </a:rPr>
              <a:pPr/>
              <a:t>37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7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0CF53-AEB0-49A1-B263-E3B556E79177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BB67F-2E22-4ED3-9F2C-CA7A88A27A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3254812"/>
      </p:ext>
    </p:extLst>
  </p:cSld>
  <p:clrMapOvr>
    <a:masterClrMapping/>
  </p:clrMapOvr>
  <p:transition spd="slow" advTm="1000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203B2-017B-4CD7-A443-FDA4B9D79FFC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0A26E-E1F9-4464-AEEF-F3011EE145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033327"/>
      </p:ext>
    </p:extLst>
  </p:cSld>
  <p:clrMapOvr>
    <a:masterClrMapping/>
  </p:clrMapOvr>
  <p:transition spd="slow" advTm="1000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BB98A-5DBB-4748-9B17-6C8EB79F28DA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1EC21-EF7F-4F34-8416-A2471BBB82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4796699"/>
      </p:ext>
    </p:extLst>
  </p:cSld>
  <p:clrMapOvr>
    <a:masterClrMapping/>
  </p:clrMapOvr>
  <p:transition spd="slow" advTm="1000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3408D-6E8C-4B36-9E13-479678D33ED0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3A4DE-D210-49B6-AA80-0A606CD579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6015013"/>
      </p:ext>
    </p:extLst>
  </p:cSld>
  <p:clrMapOvr>
    <a:masterClrMapping/>
  </p:clrMapOvr>
  <p:transition spd="slow" advTm="100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6 h 694"/>
              <a:gd name="T2" fmla="*/ 0 w 5144"/>
              <a:gd name="T3" fmla="*/ 2147483646 h 694"/>
              <a:gd name="T4" fmla="*/ 2147483646 w 5144"/>
              <a:gd name="T5" fmla="*/ 2147483646 h 694"/>
              <a:gd name="T6" fmla="*/ 2147483646 w 5144"/>
              <a:gd name="T7" fmla="*/ 2147483646 h 694"/>
              <a:gd name="T8" fmla="*/ 2147483646 w 5144"/>
              <a:gd name="T9" fmla="*/ 2147483646 h 694"/>
              <a:gd name="T10" fmla="*/ 2147483646 w 5144"/>
              <a:gd name="T11" fmla="*/ 2147483646 h 694"/>
              <a:gd name="T12" fmla="*/ 2147483646 w 5144"/>
              <a:gd name="T13" fmla="*/ 2147483646 h 694"/>
              <a:gd name="T14" fmla="*/ 2147483646 w 5144"/>
              <a:gd name="T15" fmla="*/ 2147483646 h 694"/>
              <a:gd name="T16" fmla="*/ 2147483646 w 5144"/>
              <a:gd name="T17" fmla="*/ 2147483646 h 694"/>
              <a:gd name="T18" fmla="*/ 2147483646 w 5144"/>
              <a:gd name="T19" fmla="*/ 2147483646 h 694"/>
              <a:gd name="T20" fmla="*/ 2147483646 w 5144"/>
              <a:gd name="T21" fmla="*/ 2147483646 h 694"/>
              <a:gd name="T22" fmla="*/ 2147483646 w 5144"/>
              <a:gd name="T23" fmla="*/ 2147483646 h 694"/>
              <a:gd name="T24" fmla="*/ 2147483646 w 5144"/>
              <a:gd name="T25" fmla="*/ 0 h 694"/>
              <a:gd name="T26" fmla="*/ 2147483646 w 5144"/>
              <a:gd name="T27" fmla="*/ 2147483646 h 694"/>
              <a:gd name="T28" fmla="*/ 2147483646 w 5144"/>
              <a:gd name="T29" fmla="*/ 2147483646 h 694"/>
              <a:gd name="T30" fmla="*/ 2147483646 w 5144"/>
              <a:gd name="T31" fmla="*/ 2147483646 h 694"/>
              <a:gd name="T32" fmla="*/ 2147483646 w 5144"/>
              <a:gd name="T33" fmla="*/ 2147483646 h 694"/>
              <a:gd name="T34" fmla="*/ 2147483646 w 5144"/>
              <a:gd name="T35" fmla="*/ 2147483646 h 694"/>
              <a:gd name="T36" fmla="*/ 2147483646 w 5144"/>
              <a:gd name="T37" fmla="*/ 2147483646 h 694"/>
              <a:gd name="T38" fmla="*/ 2147483646 w 5144"/>
              <a:gd name="T39" fmla="*/ 2147483646 h 694"/>
              <a:gd name="T40" fmla="*/ 2147483646 w 5144"/>
              <a:gd name="T41" fmla="*/ 2147483646 h 694"/>
              <a:gd name="T42" fmla="*/ 2147483646 w 5144"/>
              <a:gd name="T43" fmla="*/ 2147483646 h 694"/>
              <a:gd name="T44" fmla="*/ 2147483646 w 5144"/>
              <a:gd name="T45" fmla="*/ 2147483646 h 694"/>
              <a:gd name="T46" fmla="*/ 2147483646 w 5144"/>
              <a:gd name="T47" fmla="*/ 2147483646 h 694"/>
              <a:gd name="T48" fmla="*/ 2147483646 w 5144"/>
              <a:gd name="T49" fmla="*/ 2147483646 h 694"/>
              <a:gd name="T50" fmla="*/ 2147483646 w 5144"/>
              <a:gd name="T51" fmla="*/ 2147483646 h 694"/>
              <a:gd name="T52" fmla="*/ 2147483646 w 5144"/>
              <a:gd name="T53" fmla="*/ 2147483646 h 694"/>
              <a:gd name="T54" fmla="*/ 2147483646 w 5144"/>
              <a:gd name="T55" fmla="*/ 2147483646 h 694"/>
              <a:gd name="T56" fmla="*/ 2147483646 w 5144"/>
              <a:gd name="T57" fmla="*/ 2147483646 h 694"/>
              <a:gd name="T58" fmla="*/ 2147483646 w 5144"/>
              <a:gd name="T59" fmla="*/ 2147483646 h 694"/>
              <a:gd name="T60" fmla="*/ 2147483646 w 5144"/>
              <a:gd name="T61" fmla="*/ 2147483646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6 h 584"/>
              <a:gd name="T2" fmla="*/ 0 w 3112"/>
              <a:gd name="T3" fmla="*/ 2147483646 h 584"/>
              <a:gd name="T4" fmla="*/ 2147483646 w 3112"/>
              <a:gd name="T5" fmla="*/ 2147483646 h 584"/>
              <a:gd name="T6" fmla="*/ 2147483646 w 3112"/>
              <a:gd name="T7" fmla="*/ 2147483646 h 584"/>
              <a:gd name="T8" fmla="*/ 2147483646 w 3112"/>
              <a:gd name="T9" fmla="*/ 2147483646 h 584"/>
              <a:gd name="T10" fmla="*/ 2147483646 w 3112"/>
              <a:gd name="T11" fmla="*/ 2147483646 h 584"/>
              <a:gd name="T12" fmla="*/ 2147483646 w 3112"/>
              <a:gd name="T13" fmla="*/ 2147483646 h 584"/>
              <a:gd name="T14" fmla="*/ 2147483646 w 3112"/>
              <a:gd name="T15" fmla="*/ 2147483646 h 584"/>
              <a:gd name="T16" fmla="*/ 2147483646 w 3112"/>
              <a:gd name="T17" fmla="*/ 2147483646 h 584"/>
              <a:gd name="T18" fmla="*/ 2147483646 w 3112"/>
              <a:gd name="T19" fmla="*/ 2147483646 h 584"/>
              <a:gd name="T20" fmla="*/ 2147483646 w 3112"/>
              <a:gd name="T21" fmla="*/ 2147483646 h 584"/>
              <a:gd name="T22" fmla="*/ 2147483646 w 3112"/>
              <a:gd name="T23" fmla="*/ 2147483646 h 584"/>
              <a:gd name="T24" fmla="*/ 2147483646 w 3112"/>
              <a:gd name="T25" fmla="*/ 2147483646 h 584"/>
              <a:gd name="T26" fmla="*/ 2147483646 w 3112"/>
              <a:gd name="T27" fmla="*/ 2147483646 h 584"/>
              <a:gd name="T28" fmla="*/ 2147483646 w 3112"/>
              <a:gd name="T29" fmla="*/ 2147483646 h 584"/>
              <a:gd name="T30" fmla="*/ 2147483646 w 3112"/>
              <a:gd name="T31" fmla="*/ 2147483646 h 584"/>
              <a:gd name="T32" fmla="*/ 2147483646 w 3112"/>
              <a:gd name="T33" fmla="*/ 2147483646 h 584"/>
              <a:gd name="T34" fmla="*/ 2147483646 w 3112"/>
              <a:gd name="T35" fmla="*/ 2147483646 h 584"/>
              <a:gd name="T36" fmla="*/ 2147483646 w 3112"/>
              <a:gd name="T37" fmla="*/ 2147483646 h 584"/>
              <a:gd name="T38" fmla="*/ 2147483646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68C84-DCCD-46DA-A61D-5C47549C9CCB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BD366-090B-4ECE-AF45-755754F3A7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5302707"/>
      </p:ext>
    </p:extLst>
  </p:cSld>
  <p:clrMapOvr>
    <a:masterClrMapping/>
  </p:clrMapOvr>
  <p:transition spd="slow" advTm="1000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60C1-6197-4EFD-972E-B201574F941E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0F16807-CE73-41E8-BE9C-F04CC1CBF3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4994838"/>
      </p:ext>
    </p:extLst>
  </p:cSld>
  <p:clrMapOvr>
    <a:masterClrMapping/>
  </p:clrMapOvr>
  <p:transition spd="slow" advTm="1000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D10AA-1A51-4CEB-9025-28A564B25755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72A38-F5B0-42B6-91AA-A47621D44B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3161125"/>
      </p:ext>
    </p:extLst>
  </p:cSld>
  <p:clrMapOvr>
    <a:masterClrMapping/>
  </p:clrMapOvr>
  <p:transition spd="slow" advTm="1000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D2557-275B-4D46-9FC8-7E161E47AB29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FF59B-2E4C-45D8-98AD-A63227947C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3414900"/>
      </p:ext>
    </p:extLst>
  </p:cSld>
  <p:clrMapOvr>
    <a:masterClrMapping/>
  </p:clrMapOvr>
  <p:transition spd="slow" advTm="1000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E0D1D-DFA9-4B1A-8A2B-0DA59E51759C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732103-FFEF-43E9-B42A-A262E665C6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4746738"/>
      </p:ext>
    </p:extLst>
  </p:cSld>
  <p:clrMapOvr>
    <a:masterClrMapping/>
  </p:clrMapOvr>
  <p:transition spd="slow" advTm="1000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021A5-DCD5-4B3C-BDFB-85744D5D778F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20728-FABE-4C24-BA72-F726D304F5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6586187"/>
      </p:ext>
    </p:extLst>
  </p:cSld>
  <p:clrMapOvr>
    <a:masterClrMapping/>
  </p:clrMapOvr>
  <p:transition spd="slow" advTm="1000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26D3-6FC8-48B7-B81E-6CA9DBFA510B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7ED3-26B0-4441-AEDB-BEB5EEF0AD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3496977"/>
      </p:ext>
    </p:extLst>
  </p:cSld>
  <p:clrMapOvr>
    <a:masterClrMapping/>
  </p:clrMapOvr>
  <p:transition spd="slow" advTm="1000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771420C8-15F6-46EB-A4DC-CF69AEC84565}" type="datetimeFigureOut">
              <a:rPr lang="ru-RU"/>
              <a:pPr>
                <a:defRPr/>
              </a:pPr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</a:defRPr>
            </a:lvl1pPr>
          </a:lstStyle>
          <a:p>
            <a:fld id="{AFA9785B-DA7B-43F9-9B31-6C189473A8F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17" r:id="rId2"/>
    <p:sldLayoutId id="2147484723" r:id="rId3"/>
    <p:sldLayoutId id="2147484718" r:id="rId4"/>
    <p:sldLayoutId id="2147484719" r:id="rId5"/>
    <p:sldLayoutId id="2147484720" r:id="rId6"/>
    <p:sldLayoutId id="2147484724" r:id="rId7"/>
    <p:sldLayoutId id="2147484725" r:id="rId8"/>
    <p:sldLayoutId id="2147484726" r:id="rId9"/>
    <p:sldLayoutId id="2147484721" r:id="rId10"/>
    <p:sldLayoutId id="2147484727" r:id="rId11"/>
  </p:sldLayoutIdLst>
  <p:transition spd="slow" advTm="1000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38" y="1919288"/>
            <a:ext cx="7051675" cy="37957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B050"/>
                </a:solidFill>
                <a:latin typeface="+mn-lt"/>
              </a:rPr>
              <a:t/>
            </a:r>
            <a:br>
              <a:rPr lang="ru-RU" sz="5400" b="1" i="1" dirty="0">
                <a:solidFill>
                  <a:srgbClr val="00B050"/>
                </a:solidFill>
                <a:latin typeface="+mn-lt"/>
              </a:rPr>
            </a:br>
            <a:r>
              <a:rPr lang="ru-RU" sz="5400" b="1" i="1" dirty="0">
                <a:solidFill>
                  <a:srgbClr val="00B050"/>
                </a:solidFill>
                <a:latin typeface="+mn-lt"/>
              </a:rPr>
              <a:t/>
            </a:r>
            <a:br>
              <a:rPr lang="ru-RU" sz="5400" b="1" i="1" dirty="0">
                <a:solidFill>
                  <a:srgbClr val="00B050"/>
                </a:solidFill>
                <a:latin typeface="+mn-lt"/>
              </a:rPr>
            </a:br>
            <a:r>
              <a:rPr lang="ru-RU" sz="5400" b="1" i="1" dirty="0">
                <a:solidFill>
                  <a:srgbClr val="00B050"/>
                </a:solidFill>
                <a:latin typeface="+mn-lt"/>
              </a:rPr>
              <a:t/>
            </a:r>
            <a:br>
              <a:rPr lang="ru-RU" sz="5400" b="1" i="1" dirty="0">
                <a:solidFill>
                  <a:srgbClr val="00B050"/>
                </a:solidFill>
                <a:latin typeface="+mn-lt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Arial Black" pitchFamily="34" charset="0"/>
              </a:rPr>
              <a:t>Тищенко </a:t>
            </a:r>
            <a:r>
              <a:rPr lang="en-US" sz="4000" b="1" i="1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sz="4000" b="1" i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000" b="1" i="1" dirty="0">
                <a:solidFill>
                  <a:srgbClr val="FF0000"/>
                </a:solidFill>
                <a:latin typeface="Arial Black" pitchFamily="34" charset="0"/>
              </a:rPr>
              <a:t>Марина Николаевна</a:t>
            </a:r>
            <a:r>
              <a:rPr lang="ru-RU" sz="4000" b="1" i="1" dirty="0">
                <a:solidFill>
                  <a:srgbClr val="00B050"/>
                </a:solidFill>
                <a:latin typeface="+mn-lt"/>
              </a:rPr>
              <a:t/>
            </a:r>
            <a:br>
              <a:rPr lang="ru-RU" sz="4000" b="1" i="1" dirty="0">
                <a:solidFill>
                  <a:srgbClr val="00B050"/>
                </a:solidFill>
                <a:latin typeface="+mn-lt"/>
              </a:rPr>
            </a:br>
            <a:r>
              <a:rPr lang="ru-RU" sz="2500" b="1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воспитатель</a:t>
            </a:r>
            <a:r>
              <a:rPr lang="ru-RU" sz="2500" b="1" i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2500" b="1" i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500" b="1" i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МАДОУ № 126</a:t>
            </a:r>
            <a:r>
              <a:rPr lang="ru-RU" sz="2500" b="1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/>
            </a:r>
            <a:br>
              <a:rPr lang="ru-RU" sz="2500" b="1" i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4000" b="1" i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2500" b="1" i="1" dirty="0">
                <a:solidFill>
                  <a:srgbClr val="00B050"/>
                </a:solidFill>
                <a:latin typeface="+mn-lt"/>
              </a:rPr>
              <a:t/>
            </a:r>
            <a:br>
              <a:rPr lang="ru-RU" sz="2500" b="1" i="1" dirty="0">
                <a:solidFill>
                  <a:srgbClr val="00B050"/>
                </a:solidFill>
                <a:latin typeface="+mn-lt"/>
              </a:rPr>
            </a:br>
            <a:endParaRPr lang="ru-RU" sz="2500" i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 descr="бабочка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309">
            <a:off x="696913" y="863600"/>
            <a:ext cx="228917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7" descr="бабочка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76058">
            <a:off x="7062788" y="1057275"/>
            <a:ext cx="12207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про 7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358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7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ome\Desktop\фото\20161219_165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 t="12698" r="3571"/>
          <a:stretch>
            <a:fillRect/>
          </a:stretch>
        </p:blipFill>
        <p:spPr>
          <a:xfrm>
            <a:off x="428596" y="1928802"/>
            <a:ext cx="3857652" cy="3929090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59" name="Заголовок 2"/>
          <p:cNvSpPr>
            <a:spLocks noGrp="1"/>
          </p:cNvSpPr>
          <p:nvPr>
            <p:ph type="title"/>
          </p:nvPr>
        </p:nvSpPr>
        <p:spPr>
          <a:xfrm>
            <a:off x="428625" y="571500"/>
            <a:ext cx="8229600" cy="681038"/>
          </a:xfrm>
        </p:spPr>
        <p:txBody>
          <a:bodyPr/>
          <a:lstStyle/>
          <a:p>
            <a:pPr>
              <a:defRPr/>
            </a:pP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Дидактические игры</a:t>
            </a:r>
          </a:p>
        </p:txBody>
      </p:sp>
      <p:pic>
        <p:nvPicPr>
          <p:cNvPr id="28676" name="Picture 3" descr="C:\Users\home\Desktop\фото\20161230_10235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/>
          </a:blip>
          <a:srcRect t="19047" r="7142"/>
          <a:stretch>
            <a:fillRect/>
          </a:stretch>
        </p:blipFill>
        <p:spPr>
          <a:xfrm>
            <a:off x="4714876" y="1928802"/>
            <a:ext cx="4006156" cy="3929090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Игры со шнуровкой и резинками способствуют координации движений, гибкости кисти и раскованности дви</a:t>
            </a:r>
            <a:r>
              <a:rPr lang="ru-RU" alt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жений</a:t>
            </a:r>
          </a:p>
        </p:txBody>
      </p:sp>
      <p:pic>
        <p:nvPicPr>
          <p:cNvPr id="31747" name="Picture 2" descr="C:\Users\home\Desktop\Презентация\20170113_16521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/>
          </a:blip>
          <a:srcRect l="3738" t="3509" b="4416"/>
          <a:stretch>
            <a:fillRect/>
          </a:stretch>
        </p:blipFill>
        <p:spPr>
          <a:xfrm>
            <a:off x="500034" y="2500305"/>
            <a:ext cx="3786214" cy="3857653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8" name="Picture 3" descr="C:\Users\home\Desktop\Презентация\20170119_11284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/>
          </a:blip>
          <a:srcRect l="8333" t="12281" r="3333"/>
          <a:stretch>
            <a:fillRect/>
          </a:stretch>
        </p:blipFill>
        <p:spPr>
          <a:xfrm>
            <a:off x="4929190" y="2500306"/>
            <a:ext cx="3786214" cy="3857652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Собирание пазлов и мозайки развивает воображение, логическое мышление </a:t>
            </a:r>
            <a:b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и мелкую моторику</a:t>
            </a:r>
          </a:p>
        </p:txBody>
      </p:sp>
      <p:pic>
        <p:nvPicPr>
          <p:cNvPr id="27651" name="Picture 4" descr="C:\Users\home\Desktop\Презентация\20170119_16342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/>
          </a:blip>
          <a:srcRect l="7018" b="11894"/>
          <a:stretch>
            <a:fillRect/>
          </a:stretch>
        </p:blipFill>
        <p:spPr>
          <a:xfrm>
            <a:off x="500034" y="2500306"/>
            <a:ext cx="3786214" cy="3500462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Picture 5" descr="C:\Users\home\Desktop\Презентация\20170119_16344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/>
          </a:blip>
          <a:srcRect t="3634" r="5085" b="7339"/>
          <a:stretch>
            <a:fillRect/>
          </a:stretch>
        </p:blipFill>
        <p:spPr>
          <a:xfrm>
            <a:off x="4714876" y="2571744"/>
            <a:ext cx="4000528" cy="3500462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88950" y="571500"/>
            <a:ext cx="8229600" cy="681038"/>
          </a:xfrm>
        </p:spPr>
        <p:txBody>
          <a:bodyPr/>
          <a:lstStyle/>
          <a:p>
            <a:pPr>
              <a:defRPr/>
            </a:pP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Массажёры</a:t>
            </a:r>
            <a:r>
              <a:rPr lang="en-US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en-US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дидактические игры</a:t>
            </a:r>
          </a:p>
        </p:txBody>
      </p:sp>
      <p:pic>
        <p:nvPicPr>
          <p:cNvPr id="32771" name="Picture 2" descr="C:\Users\home\Desktop\Презентация\20170119_1637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/>
          </a:blip>
          <a:srcRect t="14755" r="3390" b="4918"/>
          <a:stretch>
            <a:fillRect/>
          </a:stretch>
        </p:blipFill>
        <p:spPr>
          <a:xfrm>
            <a:off x="285720" y="2214554"/>
            <a:ext cx="4071966" cy="3500462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2" name="Picture 4" descr="C:\Users\home\Desktop\Презентация\20161230_10233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/>
          </a:blip>
          <a:srcRect t="11667" b="6667"/>
          <a:stretch>
            <a:fillRect/>
          </a:stretch>
        </p:blipFill>
        <p:spPr>
          <a:xfrm>
            <a:off x="4714876" y="2214554"/>
            <a:ext cx="4097339" cy="3500462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4"/>
          <p:cNvSpPr>
            <a:spLocks noGrp="1"/>
          </p:cNvSpPr>
          <p:nvPr>
            <p:ph type="title"/>
          </p:nvPr>
        </p:nvSpPr>
        <p:spPr>
          <a:xfrm>
            <a:off x="581025" y="571500"/>
            <a:ext cx="8229600" cy="703263"/>
          </a:xfrm>
        </p:spPr>
        <p:txBody>
          <a:bodyPr/>
          <a:lstStyle/>
          <a:p>
            <a:pPr>
              <a:defRPr/>
            </a:pP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Собирание бус из трубочек</a:t>
            </a:r>
            <a:b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Игра «Центрик»</a:t>
            </a:r>
          </a:p>
        </p:txBody>
      </p:sp>
      <p:pic>
        <p:nvPicPr>
          <p:cNvPr id="29699" name="Picture 2" descr="C:\Users\home\Desktop\Презентация\20170119_1711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/>
          </a:blip>
          <a:srcRect b="8333"/>
          <a:stretch>
            <a:fillRect/>
          </a:stretch>
        </p:blipFill>
        <p:spPr>
          <a:xfrm>
            <a:off x="428596" y="2071678"/>
            <a:ext cx="4104456" cy="4000528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Picture 5" descr="C:\Users\home\Desktop\20161230_10235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 t="5085" r="6981"/>
          <a:stretch>
            <a:fillRect/>
          </a:stretch>
        </p:blipFill>
        <p:spPr>
          <a:xfrm>
            <a:off x="4857752" y="2071678"/>
            <a:ext cx="3786214" cy="4000510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2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1019175"/>
          </a:xfrm>
        </p:spPr>
        <p:txBody>
          <a:bodyPr/>
          <a:lstStyle/>
          <a:p>
            <a:pPr>
              <a:defRPr/>
            </a:pP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Дидактические игры </a:t>
            </a:r>
            <a:b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для развития мелкой моторики</a:t>
            </a:r>
          </a:p>
        </p:txBody>
      </p:sp>
      <p:pic>
        <p:nvPicPr>
          <p:cNvPr id="26627" name="Picture 5" descr="C:\Users\home\Desktop\фото\20161230_10243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/>
          </a:blip>
          <a:srcRect t="3390" r="2935" b="5085"/>
          <a:stretch>
            <a:fillRect/>
          </a:stretch>
        </p:blipFill>
        <p:spPr>
          <a:xfrm>
            <a:off x="428595" y="2071678"/>
            <a:ext cx="4144727" cy="4069368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8" name="Picture 6" descr="C:\Users\home\Desktop\Презентация\20170119_16584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857752" y="2071678"/>
            <a:ext cx="3929090" cy="4071966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895350"/>
          </a:xfrm>
        </p:spPr>
        <p:txBody>
          <a:bodyPr/>
          <a:lstStyle/>
          <a:p>
            <a:pPr>
              <a:defRPr/>
            </a:pPr>
            <a:r>
              <a:rPr lang="ru-RU" altLang="ru-RU" sz="2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Развитие  нетрадиционной  техники  рисования  у детей  дошкольного  возраста</a:t>
            </a:r>
            <a:r>
              <a:rPr lang="ru-RU" altLang="ru-RU" sz="2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ru-RU" sz="2600" b="1" dirty="0" smtClean="0">
                <a:latin typeface="Arial Black" pitchFamily="34" charset="0"/>
                <a:cs typeface="Arial" charset="0"/>
              </a:rPr>
              <a:t/>
            </a:r>
            <a:br>
              <a:rPr lang="ru-RU" altLang="ru-RU" sz="2600" b="1" dirty="0" smtClean="0">
                <a:latin typeface="Arial Black" pitchFamily="34" charset="0"/>
                <a:cs typeface="Arial" charset="0"/>
              </a:rPr>
            </a:br>
            <a:endParaRPr lang="ru-RU" altLang="ru-RU" sz="2600" b="1" dirty="0" smtClean="0">
              <a:latin typeface="Arial Black" pitchFamily="34" charset="0"/>
              <a:cs typeface="Arial" charset="0"/>
            </a:endParaRPr>
          </a:p>
        </p:txBody>
      </p:sp>
      <p:pic>
        <p:nvPicPr>
          <p:cNvPr id="19459" name="Picture 2" descr="C:\Users\home\Desktop\Презентация\20170109_14103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/>
          </a:blip>
          <a:srcRect l="3333" t="1515" r="4999"/>
          <a:stretch>
            <a:fillRect/>
          </a:stretch>
        </p:blipFill>
        <p:spPr>
          <a:xfrm>
            <a:off x="357158" y="1857364"/>
            <a:ext cx="3929090" cy="4643441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3" descr="C:\Users\home\Desktop\Презентация\20161226_11574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26992" y="2679700"/>
            <a:ext cx="58766" cy="3446463"/>
          </a:xfrm>
          <a:effectLst>
            <a:softEdge rad="63500"/>
          </a:effectLst>
        </p:spPr>
      </p:pic>
      <p:pic>
        <p:nvPicPr>
          <p:cNvPr id="5" name="Picture 2" descr="C:\Users\home\Desktop\Презентация\20161222_112833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572000" y="1857364"/>
            <a:ext cx="4214842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Детские работы </a:t>
            </a:r>
            <a:b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по нетрадиционной технике лепки</a:t>
            </a:r>
          </a:p>
        </p:txBody>
      </p:sp>
      <p:pic>
        <p:nvPicPr>
          <p:cNvPr id="22531" name="Picture 2" descr="C:\Users\home\Desktop\Презентация\20160526_0935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/>
          </a:blip>
          <a:srcRect t="15254" b="5085"/>
          <a:stretch>
            <a:fillRect/>
          </a:stretch>
        </p:blipFill>
        <p:spPr>
          <a:xfrm>
            <a:off x="285720" y="2571744"/>
            <a:ext cx="4214842" cy="3429024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2" name="Picture 2" descr="C:\Users\home\Desktop\Презентация\20161222_06522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/>
          </a:blip>
          <a:srcRect t="12069" b="5172"/>
          <a:stretch>
            <a:fillRect/>
          </a:stretch>
        </p:blipFill>
        <p:spPr>
          <a:xfrm>
            <a:off x="4714876" y="2571744"/>
            <a:ext cx="4186242" cy="3429024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2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252538"/>
          </a:xfrm>
        </p:spPr>
        <p:txBody>
          <a:bodyPr/>
          <a:lstStyle/>
          <a:p>
            <a:pPr>
              <a:defRPr/>
            </a:pPr>
            <a:r>
              <a:rPr lang="ru-RU" altLang="ru-RU" sz="2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Развитие нетрадиционной техники аппликации у детей дошкольного возраст</a:t>
            </a:r>
            <a: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а</a:t>
            </a:r>
            <a:endParaRPr lang="ru-RU" altLang="ru-RU" sz="2400" b="1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0484" name="Picture 7" descr="C:\Users\home\Desktop\фото\20161222_07120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 rot="20881821">
            <a:off x="952839" y="1312878"/>
            <a:ext cx="2596937" cy="2572131"/>
          </a:xfr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483" name="Picture 6" descr="C:\Users\home\Desktop\Презентация\20170109_07101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 rot="20906320">
            <a:off x="5057907" y="937619"/>
            <a:ext cx="2519938" cy="2956077"/>
          </a:xfrm>
          <a:solidFill>
            <a:srgbClr val="FFFFFF">
              <a:shade val="85000"/>
            </a:srgbClr>
          </a:solidFill>
          <a:ln w="101600" cap="sq">
            <a:solidFill>
              <a:srgbClr val="FF0000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3" descr="C:\Users\home\Desktop\Презентация\20161222_06544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0842284">
            <a:off x="906868" y="3698697"/>
            <a:ext cx="3539578" cy="280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home\Desktop\Презентация\20161226_115742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20888196">
            <a:off x="4957267" y="3758813"/>
            <a:ext cx="3727199" cy="2745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C:\Users\home\Desktop\Camera\20161213_101110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 bwMode="auto">
          <a:xfrm rot="20851860">
            <a:off x="240971" y="1496662"/>
            <a:ext cx="3553130" cy="213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252537"/>
          </a:xfrm>
        </p:spPr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Наши творческие работы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5" descr="C:\Users\home\Desktop\Camera\20160524_1628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/>
          </a:blip>
          <a:srcRect r="5000"/>
          <a:stretch>
            <a:fillRect/>
          </a:stretch>
        </p:blipFill>
        <p:spPr>
          <a:xfrm>
            <a:off x="571472" y="1643050"/>
            <a:ext cx="4429156" cy="4357718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C:\Users\home\Desktop\Camera\20161213_10111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643570" y="2643182"/>
            <a:ext cx="2651760" cy="199089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 descr="C:\Users\home\Desktop\фото\20161222_071205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429256" y="2285992"/>
            <a:ext cx="3361264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285875"/>
            <a:ext cx="8569325" cy="5286375"/>
          </a:xfrm>
        </p:spPr>
        <p:txBody>
          <a:bodyPr rtlCol="0"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/>
              <a:t> </a:t>
            </a:r>
            <a:endParaRPr lang="ru-RU" sz="9600" b="1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8000" b="1" dirty="0" smtClean="0"/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7200" b="1" dirty="0" smtClean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Образование</a:t>
            </a:r>
            <a:r>
              <a:rPr lang="ru-RU" sz="7200" b="1" dirty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: высшее педагогическое. В 19</a:t>
            </a:r>
            <a:r>
              <a:rPr lang="en-US" sz="7200" b="1" dirty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9</a:t>
            </a:r>
            <a:r>
              <a:rPr lang="ru-RU" sz="7200" b="1" dirty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7 году закончила </a:t>
            </a:r>
            <a:r>
              <a:rPr lang="ru-RU" sz="7200" b="1" dirty="0" err="1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Ишимский</a:t>
            </a:r>
            <a:r>
              <a:rPr lang="ru-RU" sz="7200" b="1" dirty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государственный педагогический институт им. П.П. Ершова по специальности «Педагогика и психология  (дошкольная)»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7200" b="1" dirty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Общий стаж работы - 23 года. 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7200" b="1" dirty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Педагогический стаж - 16 лет.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7200" b="1" dirty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Квалификационная категория - первая.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7200" b="1" dirty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Сведения  о повышении квалификации: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7200" b="1" dirty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  - 2015 г. прошла повышение квалификации в ФГБО ВПО «Уральский государственный педагогический университет» по дополнительной профессиональной программе «Федеральный государственный образовательный стандарт дошкольного образования проблемы и пути их решения» г. Екатеринбург;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7200" b="1" dirty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   - 2009 г. прошла краткосрочное обучение в ГОУ ДПО «Институт развития регионального образования» по образовательной программе  «Психолого-педагогические условия развития содержания образования периода детства» г. Екатеринбург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sz="8000" dirty="0">
              <a:latin typeface="Arial Black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sz="6400" dirty="0"/>
          </a:p>
        </p:txBody>
      </p:sp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1643063" y="285750"/>
            <a:ext cx="6786562" cy="1214438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solidFill>
                  <a:srgbClr val="7030A0"/>
                </a:solidFill>
                <a:latin typeface="Arial Black" panose="020B0A04020102020204" pitchFamily="34" charset="0"/>
              </a:rPr>
              <a:t>Визитная карточка</a:t>
            </a: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Выставки наших работ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4" descr="C:\Users\home\Desktop\Camera\20161214_0657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/>
          </a:blip>
          <a:srcRect l="8621" r="8621"/>
          <a:stretch>
            <a:fillRect/>
          </a:stretch>
        </p:blipFill>
        <p:spPr>
          <a:xfrm>
            <a:off x="785786" y="1928802"/>
            <a:ext cx="3429024" cy="4429156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home\Desktop\Презентация\20170113_19085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/>
          </a:blip>
          <a:srcRect l="13799" r="3411"/>
          <a:stretch>
            <a:fillRect/>
          </a:stretch>
        </p:blipFill>
        <p:spPr>
          <a:xfrm>
            <a:off x="4714876" y="1928802"/>
            <a:ext cx="3429024" cy="4429156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3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609725"/>
          </a:xfrm>
        </p:spPr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Дидактические пособия для развития мелкой моторики и плоскостопия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6275" y="1928813"/>
            <a:ext cx="2252663" cy="1389062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" name="Picture 1" descr="C:\Users\home\Desktop\Презентация\20170119_1347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/>
          </a:blip>
          <a:srcRect b="6706"/>
          <a:stretch>
            <a:fillRect/>
          </a:stretch>
        </p:blipFill>
        <p:spPr>
          <a:xfrm rot="1266598">
            <a:off x="2054778" y="3685650"/>
            <a:ext cx="3175030" cy="2516297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888038" y="2714625"/>
            <a:ext cx="2827337" cy="639763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9" name="Picture 2" descr="C:\Users\home\Desktop\Презентация\20170119_13504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/>
          </a:blip>
          <a:srcRect l="7693" r="5768"/>
          <a:stretch>
            <a:fillRect/>
          </a:stretch>
        </p:blipFill>
        <p:spPr>
          <a:xfrm>
            <a:off x="5715008" y="1285860"/>
            <a:ext cx="3214710" cy="5214974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C:\Users\home\Desktop\Презентация\20170119_14405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 rot="21006399">
            <a:off x="433863" y="1026267"/>
            <a:ext cx="3043238" cy="2819400"/>
          </a:xfrm>
          <a:solidFill>
            <a:srgbClr val="FFFFFF">
              <a:shade val="85000"/>
            </a:srgbClr>
          </a:solidFill>
          <a:ln w="101600" cap="sq">
            <a:solidFill>
              <a:srgbClr val="FFFF00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1"/>
          <p:cNvSpPr>
            <a:spLocks noGrp="1"/>
          </p:cNvSpPr>
          <p:nvPr>
            <p:ph idx="1"/>
          </p:nvPr>
        </p:nvSpPr>
        <p:spPr>
          <a:xfrm>
            <a:off x="428625" y="1785938"/>
            <a:ext cx="8215313" cy="4643437"/>
          </a:xfrm>
        </p:spPr>
        <p:txBody>
          <a:bodyPr/>
          <a:lstStyle/>
          <a:p>
            <a:pPr algn="just"/>
            <a:r>
              <a:rPr lang="ru-RU" altLang="ru-RU" smtClean="0">
                <a:latin typeface="Arial Black" panose="020B0A04020102020204" pitchFamily="34" charset="0"/>
              </a:rPr>
              <a:t>Уважение желания ребенка работать самостоятельно;</a:t>
            </a:r>
          </a:p>
          <a:p>
            <a:pPr algn="just"/>
            <a:r>
              <a:rPr lang="ru-RU" altLang="ru-RU" smtClean="0">
                <a:latin typeface="Arial Black" panose="020B0A04020102020204" pitchFamily="34" charset="0"/>
              </a:rPr>
              <a:t>Создание условий для конкретного воплощения творческих идей;</a:t>
            </a:r>
          </a:p>
          <a:p>
            <a:pPr algn="just"/>
            <a:r>
              <a:rPr lang="ru-RU" altLang="ru-RU" smtClean="0">
                <a:latin typeface="Arial Black" panose="020B0A04020102020204" pitchFamily="34" charset="0"/>
              </a:rPr>
              <a:t>Подчеркивание положительного значения</a:t>
            </a:r>
          </a:p>
          <a:p>
            <a:pPr algn="just">
              <a:buFont typeface="Symbol" panose="05050102010706020507" pitchFamily="18" charset="2"/>
              <a:buNone/>
            </a:pPr>
            <a:r>
              <a:rPr lang="ru-RU" altLang="ru-RU" smtClean="0">
                <a:latin typeface="Arial Black" panose="020B0A04020102020204" pitchFamily="34" charset="0"/>
              </a:rPr>
              <a:t>   индивидуальных различий;</a:t>
            </a:r>
          </a:p>
          <a:p>
            <a:pPr algn="just"/>
            <a:r>
              <a:rPr lang="ru-RU" altLang="ru-RU" smtClean="0">
                <a:latin typeface="Arial Black" panose="020B0A04020102020204" pitchFamily="34" charset="0"/>
              </a:rPr>
              <a:t>Поощрение вовлеченности в совместную деятельность</a:t>
            </a:r>
            <a:r>
              <a:rPr lang="ru-RU" altLang="ru-RU" sz="2600" smtClean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7891" name="Заголовок 2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233488"/>
          </a:xfrm>
        </p:spPr>
        <p:txBody>
          <a:bodyPr/>
          <a:lstStyle/>
          <a:p>
            <a:r>
              <a:rPr lang="ru-RU" altLang="ru-RU" sz="3600" smtClean="0">
                <a:solidFill>
                  <a:srgbClr val="7030A0"/>
                </a:solidFill>
                <a:latin typeface="Arial Black" panose="020B0A04020102020204" pitchFamily="34" charset="0"/>
              </a:rPr>
              <a:t>Мои принципы работы с детьми</a:t>
            </a: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ъект 1"/>
          <p:cNvSpPr>
            <a:spLocks noGrp="1"/>
          </p:cNvSpPr>
          <p:nvPr>
            <p:ph idx="1"/>
          </p:nvPr>
        </p:nvSpPr>
        <p:spPr>
          <a:xfrm>
            <a:off x="250825" y="1571625"/>
            <a:ext cx="8642350" cy="4857750"/>
          </a:xfrm>
        </p:spPr>
        <p:txBody>
          <a:bodyPr/>
          <a:lstStyle/>
          <a:p>
            <a:pPr algn="just"/>
            <a:r>
              <a:rPr lang="ru-RU" altLang="ru-RU" sz="2200" smtClean="0">
                <a:latin typeface="Arial Black" panose="020B0A04020102020204" pitchFamily="34" charset="0"/>
              </a:rPr>
              <a:t>   Разработка и оформление консультаций для родителей «Детские страхи», «Вредные привычки», «Гиперактивные дошколята», «Развития мелкой моторики», «Нетрадиционная техника рисования», «Самомассаж рук и его значение в развитии речи»;</a:t>
            </a:r>
          </a:p>
          <a:p>
            <a:pPr algn="just"/>
            <a:r>
              <a:rPr lang="ru-RU" altLang="ru-RU" sz="2200" smtClean="0">
                <a:latin typeface="Arial Black" panose="020B0A04020102020204" pitchFamily="34" charset="0"/>
              </a:rPr>
              <a:t>   Оформление совместно с родителями выставок и фотовыставок о жизни детей в детском саду: «Вот как мы живем», «Наш любимый питомец»;</a:t>
            </a:r>
          </a:p>
          <a:p>
            <a:pPr algn="just"/>
            <a:r>
              <a:rPr lang="ru-RU" altLang="ru-RU" sz="2200" smtClean="0">
                <a:latin typeface="Arial Black" panose="020B0A04020102020204" pitchFamily="34" charset="0"/>
              </a:rPr>
              <a:t>   Проведение праздника «День матери» с демонстрацией мастер-класса по изготовлению поделок из бросового материала; </a:t>
            </a:r>
          </a:p>
          <a:p>
            <a:pPr algn="just"/>
            <a:r>
              <a:rPr lang="ru-RU" altLang="ru-RU" sz="2200" smtClean="0">
                <a:latin typeface="Arial Black" panose="020B0A04020102020204" pitchFamily="34" charset="0"/>
              </a:rPr>
              <a:t>   Построение совместно с родителями ледяных скульптур по мотивам русских народных сказок и произведений К.И. Чуковского;</a:t>
            </a:r>
          </a:p>
          <a:p>
            <a:pPr algn="just">
              <a:buFont typeface="Symbol" panose="05050102010706020507" pitchFamily="18" charset="2"/>
              <a:buNone/>
            </a:pPr>
            <a:endParaRPr lang="ru-RU" altLang="ru-RU" sz="2000" smtClean="0">
              <a:latin typeface="Arial Black" panose="020B0A04020102020204" pitchFamily="34" charset="0"/>
            </a:endParaRPr>
          </a:p>
        </p:txBody>
      </p:sp>
      <p:sp>
        <p:nvSpPr>
          <p:cNvPr id="38915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90675"/>
          </a:xfrm>
        </p:spPr>
        <p:txBody>
          <a:bodyPr/>
          <a:lstStyle/>
          <a:p>
            <a:r>
              <a:rPr lang="ru-RU" altLang="ru-RU" sz="3600" smtClean="0">
                <a:solidFill>
                  <a:srgbClr val="7030A0"/>
                </a:solidFill>
                <a:latin typeface="Arial Black" panose="020B0A04020102020204" pitchFamily="34" charset="0"/>
              </a:rPr>
              <a:t>Результаты работы с родителями</a:t>
            </a: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Наши выставки</a:t>
            </a:r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 rot="20923805">
            <a:off x="650307" y="2030050"/>
            <a:ext cx="4371164" cy="4162391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C:\Users\home\Desktop\Презентация\20170112_15150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/>
          </a:blip>
          <a:srcRect r="9552"/>
          <a:stretch>
            <a:fillRect/>
          </a:stretch>
        </p:blipFill>
        <p:spPr>
          <a:xfrm rot="20871402">
            <a:off x="5309390" y="1171650"/>
            <a:ext cx="3433686" cy="4177072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38"/>
            <a:ext cx="8229600" cy="947737"/>
          </a:xfrm>
        </p:spPr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Зимние поделки своими руками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endParaRPr lang="ru-RU" sz="3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4035" name="Picture 2" descr="C:\Users\home\Desktop\20170109_1522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857375"/>
            <a:ext cx="4179888" cy="4643438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6" name="Picture 3" descr="C:\Users\home\Desktop\20170109_15215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6" y="1857364"/>
            <a:ext cx="4214812" cy="4643438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            Празднования</a:t>
            </a:r>
            <a:b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             Дня матери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Picture 3" descr="C:\Users\home\Desktop\фото\IMG_36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57158" y="2571744"/>
            <a:ext cx="4016499" cy="3929090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home\Desktop\фото\IMG_359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572001" y="1643050"/>
            <a:ext cx="4143404" cy="4857784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1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15888"/>
            <a:ext cx="2701925" cy="252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229600" cy="1590675"/>
          </a:xfrm>
        </p:spPr>
        <p:txBody>
          <a:bodyPr/>
          <a:lstStyle/>
          <a:p>
            <a:pPr>
              <a:defRPr/>
            </a:pP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Мастер-класс </a:t>
            </a:r>
            <a:b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endParaRPr lang="ru-RU" altLang="ru-RU" sz="26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1987" name="Picture 2" descr="C:\Users\home\Desktop\Camera\IMG-20160304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71472" y="1428736"/>
            <a:ext cx="3429024" cy="3929065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8" name="Picture 4" descr="C:\Users\home\Desktop\Презентация\20170113_1930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/>
          </a:blip>
          <a:srcRect t="4495" r="7147"/>
          <a:stretch>
            <a:fillRect/>
          </a:stretch>
        </p:blipFill>
        <p:spPr>
          <a:xfrm>
            <a:off x="5857884" y="3071810"/>
            <a:ext cx="2214578" cy="3035948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85750" y="5732463"/>
            <a:ext cx="3786188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«Цветочек для</a:t>
            </a:r>
          </a:p>
          <a:p>
            <a:pPr>
              <a:defRPr/>
            </a:pPr>
            <a:r>
              <a:rPr lang="ru-RU" altLang="ru-RU" sz="2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       мамочки»</a:t>
            </a:r>
            <a:br>
              <a:rPr lang="ru-RU" altLang="ru-RU" sz="2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endParaRPr lang="ru-RU" sz="2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0688" y="2286000"/>
            <a:ext cx="2714625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«Березка»</a:t>
            </a:r>
            <a:endParaRPr lang="ru-RU" sz="2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Заняли </a:t>
            </a: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III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место на районном конкурсе зимних построек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63" y="1714500"/>
            <a:ext cx="3998912" cy="160337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Медведь      Лиса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4036" name="Picture 3" descr="C:\Users\home\Desktop\IMG_09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3500438"/>
            <a:ext cx="3390900" cy="2546350"/>
          </a:xfrm>
          <a:noFill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8200" y="1714500"/>
            <a:ext cx="3822700" cy="160337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Сказка «Теремок»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4038" name="Picture 4" descr="C:\Users\home\Desktop\IMG_09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3500438"/>
            <a:ext cx="3751263" cy="2547937"/>
          </a:xfrm>
          <a:noFill/>
        </p:spPr>
      </p:pic>
      <p:pic>
        <p:nvPicPr>
          <p:cNvPr id="47111" name="Picture 3" descr="C:\Users\home\Desktop\IMG_09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000375"/>
            <a:ext cx="4319587" cy="335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2" name="Picture 4" descr="C:\Users\home\Desktop\IMG_09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00375"/>
            <a:ext cx="4286250" cy="335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Зимние постройки по сказке Чуковского «Телефон»</a:t>
            </a:r>
          </a:p>
        </p:txBody>
      </p:sp>
      <p:sp>
        <p:nvSpPr>
          <p:cNvPr id="44035" name="Текст 2"/>
          <p:cNvSpPr>
            <a:spLocks noGrp="1"/>
          </p:cNvSpPr>
          <p:nvPr>
            <p:ph type="body" idx="1"/>
          </p:nvPr>
        </p:nvSpPr>
        <p:spPr>
          <a:xfrm>
            <a:off x="676275" y="2678113"/>
            <a:ext cx="3822700" cy="639762"/>
          </a:xfrm>
        </p:spPr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Слон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642938" y="3429000"/>
            <a:ext cx="3571875" cy="15716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8133" name="Picture 13" descr="C:\Users\home\Desktop\20170123_1421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714875" y="2357438"/>
            <a:ext cx="4071938" cy="4071937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4" name="Picture 16" descr="C:\Users\home\Desktop\20170125_1107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2357438"/>
            <a:ext cx="3917950" cy="4071937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2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252537"/>
          </a:xfrm>
        </p:spPr>
        <p:txBody>
          <a:bodyPr/>
          <a:lstStyle/>
          <a:p>
            <a:pPr>
              <a:defRPr/>
            </a:pPr>
            <a:r>
              <a:rPr lang="en-US" altLang="ru-RU" sz="24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en-US" altLang="ru-RU" sz="24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altLang="ru-RU" sz="2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Создание специальной предметно-развивающей среды, обеспечивающей полноценное развитие детей</a:t>
            </a: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altLang="ru-RU" sz="24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endParaRPr lang="ru-RU" altLang="ru-RU" sz="24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3012" name="Picture 5" descr="C:\Users\home\Desktop\фото\20170120_07195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643438" y="1714488"/>
            <a:ext cx="4071966" cy="4786346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80459" y="2311523"/>
            <a:ext cx="4824868" cy="3618651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2"/>
          <p:cNvSpPr>
            <a:spLocks noGrp="1"/>
          </p:cNvSpPr>
          <p:nvPr>
            <p:ph type="title"/>
          </p:nvPr>
        </p:nvSpPr>
        <p:spPr>
          <a:xfrm>
            <a:off x="485775" y="857250"/>
            <a:ext cx="8229600" cy="511175"/>
          </a:xfrm>
        </p:spPr>
        <p:txBody>
          <a:bodyPr/>
          <a:lstStyle/>
          <a:p>
            <a:r>
              <a:rPr lang="ru-RU" altLang="ru-RU" sz="3600" smtClean="0">
                <a:latin typeface="Arial Black" panose="020B0A04020102020204" pitchFamily="34" charset="0"/>
              </a:rPr>
              <a:t> </a:t>
            </a:r>
            <a:r>
              <a:rPr lang="ru-RU" altLang="ru-RU" sz="3600" b="1" smtClean="0">
                <a:solidFill>
                  <a:srgbClr val="7030A0"/>
                </a:solidFill>
                <a:latin typeface="Arial Black" panose="020B0A04020102020204" pitchFamily="34" charset="0"/>
              </a:rPr>
              <a:t>Распространение собственного педагогического опыта</a:t>
            </a:r>
          </a:p>
        </p:txBody>
      </p:sp>
      <p:sp>
        <p:nvSpPr>
          <p:cNvPr id="46083" name="Объект 1"/>
          <p:cNvSpPr>
            <a:spLocks noGrp="1"/>
          </p:cNvSpPr>
          <p:nvPr>
            <p:ph sz="half" idx="2"/>
          </p:nvPr>
        </p:nvSpPr>
        <p:spPr>
          <a:xfrm>
            <a:off x="250825" y="2143125"/>
            <a:ext cx="3384550" cy="3857625"/>
          </a:xfrm>
        </p:spPr>
        <p:txBody>
          <a:bodyPr/>
          <a:lstStyle/>
          <a:p>
            <a:pPr algn="just"/>
            <a:r>
              <a:rPr lang="ru-RU" altLang="ru-RU" smtClean="0">
                <a:latin typeface="Arial Black" panose="020B0A04020102020204" pitchFamily="34" charset="0"/>
              </a:rPr>
              <a:t>Как быстро изготовить игрушки из бросового материала;</a:t>
            </a:r>
          </a:p>
          <a:p>
            <a:pPr algn="just"/>
            <a:r>
              <a:rPr lang="ru-RU" altLang="ru-RU" smtClean="0">
                <a:latin typeface="Arial Black" panose="020B0A04020102020204" pitchFamily="34" charset="0"/>
              </a:rPr>
              <a:t>Новогодняя елочка из природного материала;</a:t>
            </a:r>
          </a:p>
          <a:p>
            <a:pPr algn="just"/>
            <a:r>
              <a:rPr lang="ru-RU" altLang="ru-RU" smtClean="0">
                <a:latin typeface="Arial Black" panose="020B0A04020102020204" pitchFamily="34" charset="0"/>
              </a:rPr>
              <a:t>Рекомендации по использованию нетрадиционных техник рисования в разных возрастных группах.</a:t>
            </a:r>
          </a:p>
        </p:txBody>
      </p:sp>
      <p:pic>
        <p:nvPicPr>
          <p:cNvPr id="40964" name="Picture 12" descr="C:\Users\home\Desktop\Презентация\20170112_1031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/>
          </a:blip>
          <a:srcRect t="19672" b="4918"/>
          <a:stretch>
            <a:fillRect/>
          </a:stretch>
        </p:blipFill>
        <p:spPr>
          <a:xfrm>
            <a:off x="3857620" y="2357430"/>
            <a:ext cx="5000659" cy="3628481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785937"/>
          </a:xfrm>
        </p:spPr>
        <p:txBody>
          <a:bodyPr/>
          <a:lstStyle/>
          <a:p>
            <a:pPr>
              <a:defRPr/>
            </a:pPr>
            <a: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Положительная динамика </a:t>
            </a:r>
            <a:b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по нетрадиционной технике рисования </a:t>
            </a:r>
            <a:b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у детей младшего возраста</a:t>
            </a:r>
            <a:r>
              <a:rPr lang="ru-RU" altLang="ru-RU" sz="2600" dirty="0">
                <a:latin typeface="Arial Black" pitchFamily="34" charset="0"/>
              </a:rPr>
              <a:t/>
            </a:r>
            <a:br>
              <a:rPr lang="ru-RU" altLang="ru-RU" sz="2600" dirty="0">
                <a:latin typeface="Arial Black" pitchFamily="34" charset="0"/>
              </a:rPr>
            </a:br>
            <a:endParaRPr lang="ru-RU" altLang="ru-RU" sz="2600" dirty="0">
              <a:latin typeface="Arial Black" pitchFamily="34" charset="0"/>
            </a:endParaRPr>
          </a:p>
        </p:txBody>
      </p:sp>
      <p:graphicFrame>
        <p:nvGraphicFramePr>
          <p:cNvPr id="2" name="Диаграмма 5"/>
          <p:cNvGraphicFramePr>
            <a:graphicFrameLocks/>
          </p:cNvGraphicFramePr>
          <p:nvPr/>
        </p:nvGraphicFramePr>
        <p:xfrm>
          <a:off x="300038" y="1641475"/>
          <a:ext cx="4246562" cy="3662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9"/>
          <p:cNvGraphicFramePr>
            <a:graphicFrameLocks/>
          </p:cNvGraphicFramePr>
          <p:nvPr/>
        </p:nvGraphicFramePr>
        <p:xfrm>
          <a:off x="4352925" y="3441700"/>
          <a:ext cx="4510088" cy="3878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2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527175"/>
          </a:xfrm>
        </p:spPr>
        <p:txBody>
          <a:bodyPr/>
          <a:lstStyle/>
          <a:p>
            <a:pPr>
              <a:defRPr/>
            </a:pP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Результаты мониторинга развития нетрадиционных техник рисования </a:t>
            </a:r>
            <a:b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alt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у детей среднего возраста</a:t>
            </a:r>
          </a:p>
        </p:txBody>
      </p:sp>
      <p:graphicFrame>
        <p:nvGraphicFramePr>
          <p:cNvPr id="2" name="Диаграмма 4"/>
          <p:cNvGraphicFramePr>
            <a:graphicFrameLocks/>
          </p:cNvGraphicFramePr>
          <p:nvPr/>
        </p:nvGraphicFramePr>
        <p:xfrm>
          <a:off x="47625" y="1354138"/>
          <a:ext cx="4511675" cy="387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5"/>
          <p:cNvGraphicFramePr>
            <a:graphicFrameLocks/>
          </p:cNvGraphicFramePr>
          <p:nvPr/>
        </p:nvGraphicFramePr>
        <p:xfrm>
          <a:off x="4352925" y="3441700"/>
          <a:ext cx="4510088" cy="3878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2"/>
          <p:cNvSpPr>
            <a:spLocks noGrp="1"/>
          </p:cNvSpPr>
          <p:nvPr>
            <p:ph type="title"/>
          </p:nvPr>
        </p:nvSpPr>
        <p:spPr>
          <a:xfrm>
            <a:off x="250825" y="-214313"/>
            <a:ext cx="8642350" cy="1785938"/>
          </a:xfrm>
        </p:spPr>
        <p:txBody>
          <a:bodyPr/>
          <a:lstStyle/>
          <a:p>
            <a:pPr algn="ctr"/>
            <a:r>
              <a:rPr lang="ru-RU" altLang="ru-RU" sz="2600" smtClean="0">
                <a:solidFill>
                  <a:srgbClr val="002060"/>
                </a:solidFill>
                <a:latin typeface="Arial Black" panose="020B0A04020102020204" pitchFamily="34" charset="0"/>
              </a:rPr>
              <a:t>Положительные результаты освоения  разделов программы</a:t>
            </a:r>
          </a:p>
        </p:txBody>
      </p:sp>
      <p:graphicFrame>
        <p:nvGraphicFramePr>
          <p:cNvPr id="2" name="Диаграмма 5"/>
          <p:cNvGraphicFramePr>
            <a:graphicFrameLocks/>
          </p:cNvGraphicFramePr>
          <p:nvPr/>
        </p:nvGraphicFramePr>
        <p:xfrm>
          <a:off x="84138" y="2433638"/>
          <a:ext cx="9012237" cy="443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4"/>
          <p:cNvSpPr>
            <a:spLocks noGrp="1"/>
          </p:cNvSpPr>
          <p:nvPr>
            <p:ph type="ctrTitle"/>
          </p:nvPr>
        </p:nvSpPr>
        <p:spPr>
          <a:xfrm>
            <a:off x="685800" y="3929063"/>
            <a:ext cx="7772400" cy="22860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7030A0"/>
                </a:solidFill>
                <a:latin typeface="Arial Black" panose="020B0A04020102020204" pitchFamily="34" charset="0"/>
              </a:rPr>
              <a:t>Итог проделанной за межаттестационный  период образовательной работы с детьми - стабильные положительные результаты освоения воспитанниками образовательной программы</a:t>
            </a:r>
            <a:endParaRPr lang="ru-RU" altLang="ru-RU" sz="2400" smtClean="0">
              <a:solidFill>
                <a:srgbClr val="7030A0"/>
              </a:solidFill>
            </a:endParaRPr>
          </a:p>
        </p:txBody>
      </p:sp>
      <p:sp>
        <p:nvSpPr>
          <p:cNvPr id="50179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endParaRPr lang="ru-RU" altLang="ru-RU" smtClean="0"/>
          </a:p>
          <a:p>
            <a:endParaRPr lang="ru-RU" altLang="ru-RU" smtClean="0"/>
          </a:p>
          <a:p>
            <a:endParaRPr lang="ru-RU" altLang="ru-RU" smtClean="0"/>
          </a:p>
        </p:txBody>
      </p:sp>
      <p:pic>
        <p:nvPicPr>
          <p:cNvPr id="11" name="Picture 2" descr="C:\Users\home\Desktop\Camera\20160524_16283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500166" y="500042"/>
            <a:ext cx="5947568" cy="3744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2"/>
          <p:cNvSpPr>
            <a:spLocks noGrp="1"/>
          </p:cNvSpPr>
          <p:nvPr>
            <p:ph type="title"/>
          </p:nvPr>
        </p:nvSpPr>
        <p:spPr>
          <a:xfrm>
            <a:off x="601663" y="714375"/>
            <a:ext cx="8229600" cy="727075"/>
          </a:xfrm>
        </p:spPr>
        <p:txBody>
          <a:bodyPr/>
          <a:lstStyle/>
          <a:p>
            <a:r>
              <a:rPr lang="ru-RU" altLang="ru-RU" sz="3600" smtClean="0">
                <a:solidFill>
                  <a:srgbClr val="7030A0"/>
                </a:solidFill>
                <a:latin typeface="Arial Black" panose="020B0A04020102020204" pitchFamily="34" charset="0"/>
              </a:rPr>
              <a:t>Результаты деятельности  </a:t>
            </a:r>
            <a:br>
              <a:rPr lang="ru-RU" altLang="ru-RU" sz="360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3600" smtClean="0">
                <a:solidFill>
                  <a:srgbClr val="7030A0"/>
                </a:solidFill>
                <a:latin typeface="Arial Black" panose="020B0A04020102020204" pitchFamily="34" charset="0"/>
              </a:rPr>
              <a:t>за межаттестационный период</a:t>
            </a:r>
          </a:p>
        </p:txBody>
      </p:sp>
      <p:sp>
        <p:nvSpPr>
          <p:cNvPr id="52227" name="Содержимое 1"/>
          <p:cNvSpPr>
            <a:spLocks noGrp="1"/>
          </p:cNvSpPr>
          <p:nvPr>
            <p:ph sz="quarter" idx="13"/>
          </p:nvPr>
        </p:nvSpPr>
        <p:spPr>
          <a:xfrm>
            <a:off x="179388" y="2714625"/>
            <a:ext cx="4392612" cy="4143375"/>
          </a:xfrm>
        </p:spPr>
        <p:txBody>
          <a:bodyPr/>
          <a:lstStyle/>
          <a:p>
            <a:pPr marL="0" indent="0" algn="just">
              <a:buFont typeface="Symbol" panose="05050102010706020507" pitchFamily="18" charset="2"/>
              <a:buNone/>
            </a:pPr>
            <a:r>
              <a:rPr lang="ru-RU" altLang="ru-RU" b="1" smtClean="0">
                <a:latin typeface="Arial Black" panose="020B0A04020102020204" pitchFamily="34" charset="0"/>
              </a:rPr>
              <a:t>Участие в вебинаре на сайте издательства «Просвещения» «Работаем на ФГОС  дошкольного образования: педагогические наблюдения</a:t>
            </a:r>
            <a:r>
              <a:rPr lang="ru-RU" altLang="ru-RU" b="1" smtClean="0"/>
              <a:t>».</a:t>
            </a:r>
          </a:p>
        </p:txBody>
      </p:sp>
      <p:pic>
        <p:nvPicPr>
          <p:cNvPr id="52228" name="Picture 5" descr="C:\Users\wasy\Desktop\Оля учеба\Тищенко\Напечатано\18_11_16_Тищенко.jpg"/>
          <p:cNvPicPr>
            <a:picLocks noChangeAspect="1" noChangeArrowheads="1"/>
          </p:cNvPicPr>
          <p:nvPr/>
        </p:nvPicPr>
        <p:blipFill>
          <a:blip r:embed="rId2"/>
          <a:srcRect l="10001" r="11667"/>
          <a:stretch>
            <a:fillRect/>
          </a:stretch>
        </p:blipFill>
        <p:spPr bwMode="auto">
          <a:xfrm>
            <a:off x="4572000" y="2613025"/>
            <a:ext cx="4286250" cy="387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2"/>
          <p:cNvSpPr>
            <a:spLocks noGrp="1"/>
          </p:cNvSpPr>
          <p:nvPr>
            <p:ph type="title"/>
          </p:nvPr>
        </p:nvSpPr>
        <p:spPr>
          <a:xfrm>
            <a:off x="611188" y="214313"/>
            <a:ext cx="8229600" cy="1038225"/>
          </a:xfrm>
        </p:spPr>
        <p:txBody>
          <a:bodyPr/>
          <a:lstStyle/>
          <a:p>
            <a:r>
              <a:rPr lang="ru-RU" altLang="ru-RU" sz="2600" smtClean="0">
                <a:solidFill>
                  <a:srgbClr val="002060"/>
                </a:solidFill>
                <a:latin typeface="Arial Black" panose="020B0A04020102020204" pitchFamily="34" charset="0"/>
              </a:rPr>
              <a:t>Участие на международном образовательном портале МааМ</a:t>
            </a:r>
            <a:r>
              <a:rPr lang="ru-RU" altLang="ru-RU" sz="240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3252" name="Picture 4" descr="C:\Users\wasy\Desktop\Оля учеба\Тищенко\Напечатано\686231-002-014-s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440" y="1500174"/>
            <a:ext cx="3399370" cy="4804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00174"/>
            <a:ext cx="3383905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0"/>
          <p:cNvSpPr>
            <a:spLocks noGrp="1"/>
          </p:cNvSpPr>
          <p:nvPr>
            <p:ph type="title"/>
          </p:nvPr>
        </p:nvSpPr>
        <p:spPr>
          <a:xfrm>
            <a:off x="457200" y="642938"/>
            <a:ext cx="8229600" cy="1285875"/>
          </a:xfrm>
        </p:spPr>
        <p:txBody>
          <a:bodyPr/>
          <a:lstStyle/>
          <a:p>
            <a:r>
              <a:rPr lang="ru-RU" altLang="ru-RU" sz="2600" b="1" smtClean="0">
                <a:solidFill>
                  <a:srgbClr val="002060"/>
                </a:solidFill>
                <a:latin typeface="Arial Black" panose="020B0A04020102020204" pitchFamily="34" charset="0"/>
              </a:rPr>
              <a:t>Создание собственного мини-сайта </a:t>
            </a:r>
            <a:br>
              <a:rPr lang="ru-RU" altLang="ru-RU" sz="2600" b="1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altLang="ru-RU" sz="2600" b="1" smtClean="0">
                <a:solidFill>
                  <a:srgbClr val="002060"/>
                </a:solidFill>
                <a:latin typeface="Arial Black" panose="020B0A04020102020204" pitchFamily="34" charset="0"/>
              </a:rPr>
              <a:t>в социальном образовательном </a:t>
            </a:r>
            <a:br>
              <a:rPr lang="ru-RU" altLang="ru-RU" sz="2600" b="1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altLang="ru-RU" sz="2600" b="1" smtClean="0">
                <a:solidFill>
                  <a:srgbClr val="002060"/>
                </a:solidFill>
                <a:latin typeface="Arial Black" panose="020B0A04020102020204" pitchFamily="34" charset="0"/>
              </a:rPr>
              <a:t>интернет-портале МААМ.</a:t>
            </a:r>
            <a:r>
              <a:rPr lang="en-US" altLang="ru-RU" sz="2600" b="1" smtClean="0">
                <a:solidFill>
                  <a:srgbClr val="002060"/>
                </a:solidFill>
                <a:latin typeface="Arial Black" panose="020B0A04020102020204" pitchFamily="34" charset="0"/>
              </a:rPr>
              <a:t>RU</a:t>
            </a:r>
            <a:r>
              <a:rPr lang="en-US" altLang="ru-RU" b="1" smtClean="0"/>
              <a:t/>
            </a:r>
            <a:br>
              <a:rPr lang="en-US" altLang="ru-RU" b="1" smtClean="0"/>
            </a:br>
            <a:r>
              <a:rPr lang="ru-RU" altLang="ru-RU" smtClean="0"/>
              <a:t> </a:t>
            </a: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14489"/>
            <a:ext cx="1714512" cy="231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14818"/>
            <a:ext cx="1714512" cy="2318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714489"/>
            <a:ext cx="1694508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4214818"/>
            <a:ext cx="1714500" cy="231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1714488"/>
            <a:ext cx="1643062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8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4286256"/>
            <a:ext cx="1571636" cy="2223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8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4286257"/>
            <a:ext cx="1617241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82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29454" y="1714488"/>
            <a:ext cx="1643062" cy="232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smtClean="0">
                <a:solidFill>
                  <a:srgbClr val="7030A0"/>
                </a:solidFill>
                <a:latin typeface="Arial Black" panose="020B0A04020102020204" pitchFamily="34" charset="0"/>
              </a:rPr>
              <a:t>Мои творческие воплощения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76275" y="2678113"/>
            <a:ext cx="3822700" cy="63976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3" name="Picture 1" descr="C:\Users\home\Desktop\Презентация\20161228_1143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 flipH="1">
            <a:off x="285720" y="1500174"/>
            <a:ext cx="4286280" cy="4857784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5000625" y="1500188"/>
            <a:ext cx="3214688" cy="1889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4" name="Picture 2" descr="C:\Users\home\Desktop\фото\ASG_43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86314" y="3929066"/>
            <a:ext cx="3930090" cy="2697163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C:\Users\home\Desktop\фото\IMG_168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786314" y="1285860"/>
            <a:ext cx="388545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3"/>
          <p:cNvSpPr>
            <a:spLocks noGrp="1"/>
          </p:cNvSpPr>
          <p:nvPr>
            <p:ph type="title"/>
          </p:nvPr>
        </p:nvSpPr>
        <p:spPr>
          <a:xfrm>
            <a:off x="3286125" y="214313"/>
            <a:ext cx="6561138" cy="1038225"/>
          </a:xfrm>
        </p:spPr>
        <p:txBody>
          <a:bodyPr/>
          <a:lstStyle/>
          <a:p>
            <a:r>
              <a:rPr lang="ru-RU" altLang="ru-RU" sz="3600" smtClean="0">
                <a:solidFill>
                  <a:srgbClr val="7030A0"/>
                </a:solidFill>
                <a:latin typeface="Arial Black" panose="020B0A04020102020204" pitchFamily="34" charset="0"/>
              </a:rPr>
              <a:t>Поощрения </a:t>
            </a:r>
            <a:br>
              <a:rPr lang="ru-RU" altLang="ru-RU" sz="360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3600" smtClean="0">
                <a:solidFill>
                  <a:srgbClr val="7030A0"/>
                </a:solidFill>
                <a:latin typeface="Arial Black" panose="020B0A04020102020204" pitchFamily="34" charset="0"/>
              </a:rPr>
              <a:t>и благодарности </a:t>
            </a:r>
          </a:p>
        </p:txBody>
      </p:sp>
      <p:pic>
        <p:nvPicPr>
          <p:cNvPr id="49155" name="Picture 2" descr="C:\Users\home\Desktop\Презентация\20170119_13582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 rot="20814440">
            <a:off x="119554" y="219667"/>
            <a:ext cx="4225772" cy="3432929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6" name="Picture 4" descr="C:\Users\home\Desktop\20170122_03110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 rot="21157887">
            <a:off x="5745135" y="742782"/>
            <a:ext cx="2928938" cy="4000500"/>
          </a:xfrm>
          <a:solidFill>
            <a:srgbClr val="FFFFFF">
              <a:shade val="85000"/>
            </a:srgbClr>
          </a:solidFill>
          <a:ln w="101600" cap="sq">
            <a:solidFill>
              <a:srgbClr val="FFFF00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2" descr="C:\Users\home\Desktop\20170122_030913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1643042" y="3239598"/>
            <a:ext cx="4824536" cy="3618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55750">
              <a:srgbClr val="C5EB21"/>
            </a:gs>
            <a:gs pos="75000">
              <a:srgbClr val="01A78F"/>
            </a:gs>
            <a:gs pos="100000">
              <a:srgbClr val="3366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557213" y="357188"/>
            <a:ext cx="8229600" cy="1011237"/>
          </a:xfrm>
        </p:spPr>
        <p:txBody>
          <a:bodyPr/>
          <a:lstStyle/>
          <a:p>
            <a:pPr>
              <a:defRPr/>
            </a:pPr>
            <a: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Развивающая </a:t>
            </a:r>
            <a:b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предметно-пространственная среда </a:t>
            </a:r>
            <a:b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по правилам дорожного движения</a:t>
            </a:r>
          </a:p>
        </p:txBody>
      </p:sp>
      <p:pic>
        <p:nvPicPr>
          <p:cNvPr id="17411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2666"/>
          <a:stretch>
            <a:fillRect/>
          </a:stretch>
        </p:blipFill>
        <p:spPr>
          <a:xfrm>
            <a:off x="571472" y="1785926"/>
            <a:ext cx="3713191" cy="4578362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2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t="2985"/>
          <a:stretch>
            <a:fillRect/>
          </a:stretch>
        </p:blipFill>
        <p:spPr>
          <a:xfrm>
            <a:off x="4786314" y="1785926"/>
            <a:ext cx="3857627" cy="4643470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2090737"/>
          </a:xfrm>
        </p:spPr>
        <p:txBody>
          <a:bodyPr/>
          <a:lstStyle/>
          <a:p>
            <a:r>
              <a:rPr lang="ru-RU" altLang="ru-RU" sz="1800" b="1" smtClean="0">
                <a:solidFill>
                  <a:srgbClr val="002060"/>
                </a:solidFill>
                <a:latin typeface="Arial Black" panose="020B0A04020102020204" pitchFamily="34" charset="0"/>
              </a:rPr>
              <a:t>«Пусть малыш будет доволен собой, пусть его не заботят результаты творчества, ведь наиболее ценными продуктом детского творчества оказываются не рисунки, как бы хороши они не были, а человеческие способности и потребности, которые в этой деятельности формируются».</a:t>
            </a:r>
            <a:br>
              <a:rPr lang="ru-RU" altLang="ru-RU" sz="1800" b="1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altLang="ru-RU" sz="1800" b="1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                                                                             В.А. Левин</a:t>
            </a:r>
            <a:endParaRPr lang="ru-RU" altLang="ru-RU" sz="1800" smtClean="0">
              <a:latin typeface="Arial Black" panose="020B0A04020102020204" pitchFamily="34" charset="0"/>
            </a:endParaRPr>
          </a:p>
        </p:txBody>
      </p:sp>
      <p:pic>
        <p:nvPicPr>
          <p:cNvPr id="5" name="Picture 8" descr="C:\Users\home\Desktop\фото\IMG-20161229-WA00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57290" y="3143248"/>
            <a:ext cx="6357982" cy="3357586"/>
          </a:xfr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44" name="Содержимое 3"/>
          <p:cNvSpPr>
            <a:spLocks noGrp="1"/>
          </p:cNvSpPr>
          <p:nvPr>
            <p:ph sz="quarter" idx="14"/>
          </p:nvPr>
        </p:nvSpPr>
        <p:spPr>
          <a:xfrm>
            <a:off x="1143000" y="2428875"/>
            <a:ext cx="7324725" cy="785813"/>
          </a:xfrm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r>
              <a:rPr lang="ru-RU" altLang="ru-RU" smtClean="0">
                <a:solidFill>
                  <a:srgbClr val="FF0000"/>
                </a:solidFill>
              </a:rPr>
              <a:t> </a:t>
            </a:r>
            <a:r>
              <a:rPr lang="ru-RU" altLang="ru-RU" sz="400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altLang="ru-RU" sz="4000" smtClean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5214938" y="5286375"/>
            <a:ext cx="3678237" cy="928688"/>
          </a:xfrm>
        </p:spPr>
        <p:txBody>
          <a:bodyPr/>
          <a:lstStyle/>
          <a:p>
            <a:pPr>
              <a:defRPr/>
            </a:pP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ru-RU" alt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книжный уголок</a:t>
            </a:r>
          </a:p>
        </p:txBody>
      </p:sp>
      <p:pic>
        <p:nvPicPr>
          <p:cNvPr id="45059" name="Picture 2" descr="C:\Users\home\Desktop\фото\20170120_18041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/>
          </a:blip>
          <a:srcRect t="16418" b="2985"/>
          <a:stretch>
            <a:fillRect/>
          </a:stretch>
        </p:blipFill>
        <p:spPr>
          <a:xfrm>
            <a:off x="357188" y="1928802"/>
            <a:ext cx="4770437" cy="4143404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285875" y="785813"/>
            <a:ext cx="2857500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уголок ИЗО</a:t>
            </a:r>
            <a:endParaRPr lang="ru-RU" sz="2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437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5764" t="8480" r="3842" b="164"/>
          <a:stretch>
            <a:fillRect/>
          </a:stretch>
        </p:blipFill>
        <p:spPr>
          <a:xfrm>
            <a:off x="5500694" y="642918"/>
            <a:ext cx="3286148" cy="4643470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173038" y="1265238"/>
            <a:ext cx="3783012" cy="406400"/>
          </a:xfrm>
        </p:spPr>
        <p:txBody>
          <a:bodyPr/>
          <a:lstStyle/>
          <a:p>
            <a:pPr>
              <a:defRPr/>
            </a:pPr>
            <a: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уголок природы</a:t>
            </a: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alt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alt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altLang="ru-RU" sz="24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6084" name="Picture 3" descr="C:\Users\home\Desktop\фото\20170120_07151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/>
          </a:blip>
          <a:srcRect t="1975" r="1669"/>
          <a:stretch>
            <a:fillRect/>
          </a:stretch>
        </p:blipFill>
        <p:spPr>
          <a:xfrm>
            <a:off x="4297004" y="428604"/>
            <a:ext cx="4561276" cy="4761802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979863" y="5373688"/>
            <a:ext cx="5164137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музыкальный  спортивный уголки</a:t>
            </a:r>
            <a:endParaRPr lang="ru-RU" sz="2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946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671638"/>
            <a:ext cx="3608388" cy="4808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Информационные стенды для родителей</a:t>
            </a:r>
          </a:p>
        </p:txBody>
      </p:sp>
      <p:pic>
        <p:nvPicPr>
          <p:cNvPr id="20483" name="Picture 2" descr="C:\Users\home\Desktop\20170126_1416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2143125"/>
            <a:ext cx="3965575" cy="4000500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4" name="Picture 5" descr="C:\Users\home\Desktop\20170126_14160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90" y="2143116"/>
            <a:ext cx="3894138" cy="4000500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Кинетический песок для развития мелкой моторики и уединения</a:t>
            </a:r>
          </a:p>
        </p:txBody>
      </p:sp>
      <p:pic>
        <p:nvPicPr>
          <p:cNvPr id="5" name="Picture 3" descr="C:\Users\home\Desktop\Презентация\20170119_16591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/>
          </a:blip>
          <a:srcRect t="10714"/>
          <a:stretch>
            <a:fillRect/>
          </a:stretch>
        </p:blipFill>
        <p:spPr>
          <a:xfrm>
            <a:off x="4714876" y="2428868"/>
            <a:ext cx="3929090" cy="3571900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7" name="Picture 5" descr="C:\Users\home\Desktop\20161221_1643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58" y="2428868"/>
            <a:ext cx="3786214" cy="3571900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-285750" y="357188"/>
            <a:ext cx="9929813" cy="1252537"/>
          </a:xfrm>
        </p:spPr>
        <p:txBody>
          <a:bodyPr/>
          <a:lstStyle/>
          <a:p>
            <a:pPr eaLnBrk="1" hangingPunct="1"/>
            <a:r>
              <a:rPr lang="ru-RU" altLang="ru-RU" sz="2600" b="1" smtClean="0">
                <a:solidFill>
                  <a:srgbClr val="7030A0"/>
                </a:solidFill>
                <a:latin typeface="Arial Black" panose="020B0A04020102020204" pitchFamily="34" charset="0"/>
              </a:rPr>
              <a:t>За межаттестационный период </a:t>
            </a:r>
            <a:br>
              <a:rPr lang="ru-RU" altLang="ru-RU" sz="2600" b="1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600" b="1" smtClean="0">
                <a:solidFill>
                  <a:srgbClr val="7030A0"/>
                </a:solidFill>
                <a:latin typeface="Arial Black" panose="020B0A04020102020204" pitchFamily="34" charset="0"/>
              </a:rPr>
              <a:t>изучены и применены в работе </a:t>
            </a:r>
            <a:br>
              <a:rPr lang="ru-RU" altLang="ru-RU" sz="2600" b="1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600" b="1" smtClean="0">
                <a:solidFill>
                  <a:srgbClr val="7030A0"/>
                </a:solidFill>
                <a:latin typeface="Arial Black" panose="020B0A04020102020204" pitchFamily="34" charset="0"/>
              </a:rPr>
              <a:t>с дошкольниками </a:t>
            </a:r>
            <a:br>
              <a:rPr lang="ru-RU" altLang="ru-RU" sz="2600" b="1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600" b="1" smtClean="0">
                <a:solidFill>
                  <a:srgbClr val="7030A0"/>
                </a:solidFill>
                <a:latin typeface="Arial Black" panose="020B0A04020102020204" pitchFamily="34" charset="0"/>
              </a:rPr>
              <a:t>новые технологии и методики:</a:t>
            </a:r>
            <a:endParaRPr lang="ru-RU" altLang="ru-RU" sz="2600" smtClean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1788" y="5661025"/>
            <a:ext cx="6572250" cy="9858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-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технология по нетрадиционной технике рисования (Давыдова Г.Н.)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2532" name="Рисунок 7" descr="Детская гимнастика - ее значение для ...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016125"/>
            <a:ext cx="2982913" cy="235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233738" y="2214563"/>
            <a:ext cx="5761037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/>
              <a:t>-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здоровьесберегающие технологии (утренняя гимнастика, дыхательная гимнастика, пальчиковая гимнастика,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физминутки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гимнастика после дневного сна);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00188" y="4467225"/>
            <a:ext cx="46434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-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дидактический материал, игры;</a:t>
            </a:r>
          </a:p>
        </p:txBody>
      </p:sp>
      <p:pic>
        <p:nvPicPr>
          <p:cNvPr id="22535" name="Рисунок 10" descr="Дошкольное образование » Книги"/>
          <p:cNvPicPr>
            <a:picLocks noChangeAspect="1"/>
          </p:cNvPicPr>
          <p:nvPr/>
        </p:nvPicPr>
        <p:blipFill>
          <a:blip r:embed="rId3"/>
          <a:srcRect l="15255" r="15633"/>
          <a:stretch>
            <a:fillRect/>
          </a:stretch>
        </p:blipFill>
        <p:spPr bwMode="auto">
          <a:xfrm rot="641702">
            <a:off x="6482795" y="3759785"/>
            <a:ext cx="1974864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2129</TotalTime>
  <Words>477</Words>
  <Application>Microsoft Office PowerPoint</Application>
  <PresentationFormat>Экран (4:3)</PresentationFormat>
  <Paragraphs>99</Paragraphs>
  <Slides>40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Candara</vt:lpstr>
      <vt:lpstr>Symbol</vt:lpstr>
      <vt:lpstr>Calibri</vt:lpstr>
      <vt:lpstr>Arial Black</vt:lpstr>
      <vt:lpstr>Arial Unicode MS</vt:lpstr>
      <vt:lpstr>Wingdings</vt:lpstr>
      <vt:lpstr>Волна</vt:lpstr>
      <vt:lpstr>   Тищенко  Марина Николаевна воспитатель МАДОУ № 126   </vt:lpstr>
      <vt:lpstr>Визитная карточка</vt:lpstr>
      <vt:lpstr> Создание специальной предметно-развивающей среды, обеспечивающей полноценное развитие детей </vt:lpstr>
      <vt:lpstr>Развивающая  предметно-пространственная среда  по правилам дорожного движения</vt:lpstr>
      <vt:lpstr>  книжный уголок</vt:lpstr>
      <vt:lpstr>уголок природы  </vt:lpstr>
      <vt:lpstr>Информационные стенды для родителей</vt:lpstr>
      <vt:lpstr>Кинетический песок для развития мелкой моторики и уединения</vt:lpstr>
      <vt:lpstr>За межаттестационный период  изучены и применены в работе  с дошкольниками  новые технологии и методики:</vt:lpstr>
      <vt:lpstr>Дидактические игры</vt:lpstr>
      <vt:lpstr>Игры со шнуровкой и резинками способствуют координации движений, гибкости кисти и раскованности движений</vt:lpstr>
      <vt:lpstr>Собирание пазлов и мозайки развивает воображение, логическое мышление  и мелкую моторику</vt:lpstr>
      <vt:lpstr>Массажёры  дидактические игры</vt:lpstr>
      <vt:lpstr>Собирание бус из трубочек Игра «Центрик»</vt:lpstr>
      <vt:lpstr>Дидактические игры  для развития мелкой моторики</vt:lpstr>
      <vt:lpstr>Развитие  нетрадиционной  техники  рисования  у детей  дошкольного  возраста  </vt:lpstr>
      <vt:lpstr>Детские работы  по нетрадиционной технике лепки</vt:lpstr>
      <vt:lpstr>Развитие нетрадиционной техники аппликации у детей дошкольного возраста</vt:lpstr>
      <vt:lpstr>Наши творческие работы</vt:lpstr>
      <vt:lpstr>Выставки наших работ</vt:lpstr>
      <vt:lpstr>Дидактические пособия для развития мелкой моторики и плоскостопия</vt:lpstr>
      <vt:lpstr>Мои принципы работы с детьми</vt:lpstr>
      <vt:lpstr>Результаты работы с родителями</vt:lpstr>
      <vt:lpstr>Наши выставки</vt:lpstr>
      <vt:lpstr>Зимние поделки своими руками </vt:lpstr>
      <vt:lpstr>                    Празднования                      Дня матери</vt:lpstr>
      <vt:lpstr>Мастер-класс  </vt:lpstr>
      <vt:lpstr>Заняли III место на районном конкурсе зимних построек</vt:lpstr>
      <vt:lpstr>Зимние постройки по сказке Чуковского «Телефон»</vt:lpstr>
      <vt:lpstr> Распространение собственного педагогического опыта</vt:lpstr>
      <vt:lpstr>Положительная динамика  по нетрадиционной технике рисования  у детей младшего возраста </vt:lpstr>
      <vt:lpstr>Результаты мониторинга развития нетрадиционных техник рисования  у детей среднего возраста</vt:lpstr>
      <vt:lpstr>Положительные результаты освоения  разделов программы</vt:lpstr>
      <vt:lpstr>Итог проделанной за межаттестационный  период образовательной работы с детьми - стабильные положительные результаты освоения воспитанниками образовательной программы</vt:lpstr>
      <vt:lpstr>Результаты деятельности   за межаттестационный период</vt:lpstr>
      <vt:lpstr>Участие на международном образовательном портале МааМ </vt:lpstr>
      <vt:lpstr>Создание собственного мини-сайта  в социальном образовательном  интернет-портале МААМ.RU  </vt:lpstr>
      <vt:lpstr>Мои творческие воплощения</vt:lpstr>
      <vt:lpstr>Поощрения  и благодарности </vt:lpstr>
      <vt:lpstr>«Пусть малыш будет доволен собой, пусть его не заботят результаты творчества, ведь наиболее ценными продуктом детского творчества оказываются не рисунки, как бы хороши они не были, а человеческие способности и потребности, которые в этой деятельности формируются».                                                                                                        В.А. Левин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Кроссворд  «Какого цвета лето?» УМК  «Школа России»,ОМ, 2 класс</dc:title>
  <dc:creator>Admin</dc:creator>
  <cp:lastModifiedBy>User</cp:lastModifiedBy>
  <cp:revision>262</cp:revision>
  <dcterms:created xsi:type="dcterms:W3CDTF">2010-08-04T07:12:34Z</dcterms:created>
  <dcterms:modified xsi:type="dcterms:W3CDTF">2019-11-30T09:48:04Z</dcterms:modified>
</cp:coreProperties>
</file>