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15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1"/>
      <c:hPercent val="83"/>
      <c:rotY val="38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2992125984251968E-2"/>
          <c:y val="2.3752969121140142E-2"/>
          <c:w val="0.71653543307086609"/>
          <c:h val="0.798099762470308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познавательное направление</c:v>
                </c:pt>
              </c:strCache>
            </c:strRef>
          </c:tx>
          <c:spPr>
            <a:solidFill>
              <a:srgbClr val="9999FF"/>
            </a:solidFill>
            <a:ln w="14767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6"/>
                <c:pt idx="0">
                  <c:v>начало года низкий уровень</c:v>
                </c:pt>
                <c:pt idx="1">
                  <c:v>начало года средний уровень</c:v>
                </c:pt>
                <c:pt idx="2">
                  <c:v>начало года высокий уровень</c:v>
                </c:pt>
                <c:pt idx="3">
                  <c:v>конец года низкий уровен</c:v>
                </c:pt>
                <c:pt idx="4">
                  <c:v>конец года средний уровень</c:v>
                </c:pt>
                <c:pt idx="5">
                  <c:v>конец года высокий уровень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28</c:v>
                </c:pt>
                <c:pt idx="1">
                  <c:v>48</c:v>
                </c:pt>
                <c:pt idx="2">
                  <c:v>24</c:v>
                </c:pt>
                <c:pt idx="3">
                  <c:v>8</c:v>
                </c:pt>
                <c:pt idx="4">
                  <c:v>32</c:v>
                </c:pt>
                <c:pt idx="5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социально-коммуникативное направление</c:v>
                </c:pt>
              </c:strCache>
            </c:strRef>
          </c:tx>
          <c:spPr>
            <a:solidFill>
              <a:srgbClr val="993366"/>
            </a:solidFill>
            <a:ln w="14767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Sheet1!$B$1:$G$1</c:f>
              <c:strCache>
                <c:ptCount val="6"/>
                <c:pt idx="0">
                  <c:v>начало года низкий уровень</c:v>
                </c:pt>
                <c:pt idx="1">
                  <c:v>начало года средний уровень</c:v>
                </c:pt>
                <c:pt idx="2">
                  <c:v>начало года высокий уровень</c:v>
                </c:pt>
                <c:pt idx="3">
                  <c:v>конец года низкий уровен</c:v>
                </c:pt>
                <c:pt idx="4">
                  <c:v>конец года средний уровень</c:v>
                </c:pt>
                <c:pt idx="5">
                  <c:v>конец года высокий уровень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76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24</c:v>
                </c:pt>
                <c:pt idx="5">
                  <c:v>64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художественно-эстетическое направление</c:v>
                </c:pt>
              </c:strCache>
            </c:strRef>
          </c:tx>
          <c:spPr>
            <a:solidFill>
              <a:srgbClr val="FFFFCC"/>
            </a:solidFill>
            <a:ln w="14767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6"/>
                <c:pt idx="0">
                  <c:v>начало года низкий уровень</c:v>
                </c:pt>
                <c:pt idx="1">
                  <c:v>начало года средний уровень</c:v>
                </c:pt>
                <c:pt idx="2">
                  <c:v>начало года высокий уровень</c:v>
                </c:pt>
                <c:pt idx="3">
                  <c:v>конец года низкий уровен</c:v>
                </c:pt>
                <c:pt idx="4">
                  <c:v>конец года средний уровень</c:v>
                </c:pt>
                <c:pt idx="5">
                  <c:v>конец года высокий уровень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40</c:v>
                </c:pt>
                <c:pt idx="1">
                  <c:v>44</c:v>
                </c:pt>
                <c:pt idx="2">
                  <c:v>16</c:v>
                </c:pt>
                <c:pt idx="3">
                  <c:v>12</c:v>
                </c:pt>
                <c:pt idx="4">
                  <c:v>16</c:v>
                </c:pt>
                <c:pt idx="5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70206704"/>
        <c:axId val="170207880"/>
        <c:axId val="0"/>
      </c:bar3DChart>
      <c:catAx>
        <c:axId val="170206704"/>
        <c:scaling>
          <c:orientation val="minMax"/>
        </c:scaling>
        <c:delete val="0"/>
        <c:axPos val="b"/>
        <c:majorGridlines>
          <c:spPr>
            <a:ln w="14767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1476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1046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0207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0207880"/>
        <c:scaling>
          <c:orientation val="minMax"/>
        </c:scaling>
        <c:delete val="0"/>
        <c:axPos val="l"/>
        <c:majorGridlines>
          <c:spPr>
            <a:ln w="3692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69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18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0206704"/>
        <c:crosses val="autoZero"/>
        <c:crossBetween val="between"/>
      </c:valAx>
      <c:spPr>
        <a:noFill/>
        <a:ln w="29534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27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27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27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0.74173228346456688"/>
          <c:y val="1.4251781472684086E-2"/>
          <c:w val="0.24251968503937008"/>
          <c:h val="0.42280285035629456"/>
        </c:manualLayout>
      </c:layout>
      <c:overlay val="0"/>
      <c:spPr>
        <a:noFill/>
        <a:ln w="29534">
          <a:noFill/>
        </a:ln>
      </c:spPr>
      <c:txPr>
        <a:bodyPr/>
        <a:lstStyle/>
        <a:p>
          <a:pPr>
            <a:defRPr sz="1948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22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CA54-FF2D-4C2E-BD48-9F828C46375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BF5B-3BA3-46BD-A373-0171BBEFC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CA54-FF2D-4C2E-BD48-9F828C46375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BF5B-3BA3-46BD-A373-0171BBEFC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CA54-FF2D-4C2E-BD48-9F828C46375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BF5B-3BA3-46BD-A373-0171BBEFC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CA54-FF2D-4C2E-BD48-9F828C46375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BF5B-3BA3-46BD-A373-0171BBEFC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CA54-FF2D-4C2E-BD48-9F828C46375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BF5B-3BA3-46BD-A373-0171BBEFC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CA54-FF2D-4C2E-BD48-9F828C46375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BF5B-3BA3-46BD-A373-0171BBEFC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CA54-FF2D-4C2E-BD48-9F828C46375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BF5B-3BA3-46BD-A373-0171BBEFC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CA54-FF2D-4C2E-BD48-9F828C46375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BF5B-3BA3-46BD-A373-0171BBEFC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CA54-FF2D-4C2E-BD48-9F828C46375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BF5B-3BA3-46BD-A373-0171BBEFC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CA54-FF2D-4C2E-BD48-9F828C46375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BF5B-3BA3-46BD-A373-0171BBEFC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CA54-FF2D-4C2E-BD48-9F828C46375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05BF5B-3BA3-46BD-A373-0171BBEFC7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E0CA54-FF2D-4C2E-BD48-9F828C46375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05BF5B-3BA3-46BD-A373-0171BBEFC7B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6334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cs typeface="AngsanaUPC" pitchFamily="18" charset="-34"/>
              </a:rPr>
              <a:t>Меньшикова</a:t>
            </a:r>
            <a:br>
              <a:rPr lang="ru-RU" dirty="0" smtClean="0">
                <a:cs typeface="AngsanaUPC" pitchFamily="18" charset="-34"/>
              </a:rPr>
            </a:br>
            <a:r>
              <a:rPr lang="ru-RU" dirty="0" smtClean="0">
                <a:cs typeface="AngsanaUPC" pitchFamily="18" charset="-34"/>
              </a:rPr>
              <a:t>Елена</a:t>
            </a:r>
            <a:br>
              <a:rPr lang="ru-RU" dirty="0" smtClean="0">
                <a:cs typeface="AngsanaUPC" pitchFamily="18" charset="-34"/>
              </a:rPr>
            </a:br>
            <a:r>
              <a:rPr lang="ru-RU" dirty="0" smtClean="0">
                <a:cs typeface="AngsanaUPC" pitchFamily="18" charset="-34"/>
              </a:rPr>
              <a:t>ИВАНОВНА</a:t>
            </a:r>
            <a:br>
              <a:rPr lang="ru-RU" dirty="0" smtClean="0">
                <a:cs typeface="AngsanaUPC" pitchFamily="18" charset="-34"/>
              </a:rPr>
            </a:br>
            <a:endParaRPr lang="ru-RU" dirty="0">
              <a:cs typeface="AngsanaUPC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05064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cs typeface="Aharoni" pitchFamily="2" charset="-79"/>
              </a:rPr>
              <a:t>ВОСПИТАТЕЛЬ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cs typeface="Aharoni" pitchFamily="2" charset="-79"/>
              </a:rPr>
              <a:t> СРЕДНЕЙ ГРУППЫ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cs typeface="Aharoni" pitchFamily="2" charset="-79"/>
              </a:rPr>
              <a:t> МАДОУ </a:t>
            </a:r>
            <a:r>
              <a:rPr lang="ru-RU" sz="2800" dirty="0" smtClean="0">
                <a:solidFill>
                  <a:srgbClr val="002060"/>
                </a:solidFill>
                <a:cs typeface="Aharoni" pitchFamily="2" charset="-79"/>
              </a:rPr>
              <a:t>№ 126</a:t>
            </a:r>
            <a:endParaRPr lang="ru-RU" sz="2800" dirty="0">
              <a:solidFill>
                <a:srgbClr val="00206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«Магазин», « Парикмахерская»</a:t>
            </a:r>
            <a:endParaRPr lang="ru-RU" sz="3200" b="1" dirty="0"/>
          </a:p>
        </p:txBody>
      </p:sp>
      <p:pic>
        <p:nvPicPr>
          <p:cNvPr id="1026" name="Picture 2" descr="C:\Users\User\Desktop\фото для презентации\20171026_105656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t="12901"/>
          <a:stretch/>
        </p:blipFill>
        <p:spPr bwMode="auto">
          <a:xfrm>
            <a:off x="427178" y="1412776"/>
            <a:ext cx="3255283" cy="5040560"/>
          </a:xfrm>
          <a:prstGeom prst="rect">
            <a:avLst/>
          </a:prstGeom>
          <a:noFill/>
        </p:spPr>
      </p:pic>
      <p:pic>
        <p:nvPicPr>
          <p:cNvPr id="1027" name="Picture 3" descr="C:\Users\User\Desktop\фото для презентации\20171026_11033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t="12901"/>
          <a:stretch/>
        </p:blipFill>
        <p:spPr bwMode="auto">
          <a:xfrm>
            <a:off x="5420468" y="1424611"/>
            <a:ext cx="3183979" cy="4930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для презентации\20170908_160324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b="17174"/>
          <a:stretch/>
        </p:blipFill>
        <p:spPr bwMode="auto">
          <a:xfrm>
            <a:off x="395536" y="1052736"/>
            <a:ext cx="3423222" cy="5040560"/>
          </a:xfrm>
          <a:prstGeom prst="rect">
            <a:avLst/>
          </a:prstGeom>
          <a:noFill/>
        </p:spPr>
      </p:pic>
      <p:pic>
        <p:nvPicPr>
          <p:cNvPr id="3075" name="Picture 3" descr="C:\Users\User\Desktop\фото для презентации\20161017_0714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52736"/>
            <a:ext cx="3430166" cy="54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то для презентации\20170119_0953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039963" cy="5404379"/>
          </a:xfrm>
          <a:prstGeom prst="rect">
            <a:avLst/>
          </a:prstGeom>
          <a:noFill/>
        </p:spPr>
      </p:pic>
      <p:pic>
        <p:nvPicPr>
          <p:cNvPr id="4099" name="Picture 3" descr="C:\Users\User\Desktop\фото для презентации\20171023_1640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556"/>
            <a:ext cx="3024336" cy="5376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23-февраля!!!</a:t>
            </a:r>
            <a:endParaRPr lang="ru-RU" sz="3200" b="1" dirty="0"/>
          </a:p>
        </p:txBody>
      </p:sp>
      <p:pic>
        <p:nvPicPr>
          <p:cNvPr id="5122" name="Picture 2" descr="C:\Users\User\Desktop\фото для презентации\20170209_0923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90346"/>
            <a:ext cx="2823939" cy="5020336"/>
          </a:xfrm>
          <a:prstGeom prst="rect">
            <a:avLst/>
          </a:prstGeom>
          <a:noFill/>
        </p:spPr>
      </p:pic>
      <p:sp>
        <p:nvSpPr>
          <p:cNvPr id="6" name="Равнобедренный треугольник 5"/>
          <p:cNvSpPr/>
          <p:nvPr/>
        </p:nvSpPr>
        <p:spPr>
          <a:xfrm>
            <a:off x="9929850" y="364331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C:\Users\User\Desktop\фото для презентации\20170209_0929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0468" y="1462441"/>
            <a:ext cx="2751931" cy="4892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деятельности детей</a:t>
            </a:r>
            <a:endParaRPr lang="ru-RU" dirty="0"/>
          </a:p>
        </p:txBody>
      </p:sp>
      <p:pic>
        <p:nvPicPr>
          <p:cNvPr id="6146" name="Picture 2" descr="C:\Users\User\Desktop\фото для презентации\20170210_102756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b="23762"/>
          <a:stretch/>
        </p:blipFill>
        <p:spPr bwMode="auto">
          <a:xfrm>
            <a:off x="323528" y="2252656"/>
            <a:ext cx="3096344" cy="4196637"/>
          </a:xfrm>
          <a:prstGeom prst="rect">
            <a:avLst/>
          </a:prstGeom>
          <a:noFill/>
        </p:spPr>
      </p:pic>
      <p:pic>
        <p:nvPicPr>
          <p:cNvPr id="6147" name="Picture 3" descr="C:\Users\User\Desktop\фото для презентации\20170210_07400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b="25385"/>
          <a:stretch/>
        </p:blipFill>
        <p:spPr bwMode="auto">
          <a:xfrm>
            <a:off x="4644008" y="2132856"/>
            <a:ext cx="3342531" cy="4433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фото для презентации\20170110_112148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t="6496" b="12302"/>
          <a:stretch/>
        </p:blipFill>
        <p:spPr bwMode="auto">
          <a:xfrm>
            <a:off x="5292080" y="2276872"/>
            <a:ext cx="2991356" cy="4318287"/>
          </a:xfrm>
          <a:prstGeom prst="rect">
            <a:avLst/>
          </a:prstGeom>
          <a:noFill/>
        </p:spPr>
      </p:pic>
      <p:pic>
        <p:nvPicPr>
          <p:cNvPr id="7171" name="Picture 3" descr="C:\Users\User\Desktop\фото для презентации\20170817_1014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754141"/>
            <a:ext cx="3312368" cy="5888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b="1" dirty="0" smtClean="0"/>
              <a:t>В работе с </a:t>
            </a:r>
            <a:r>
              <a:rPr lang="ru-RU" sz="3000" b="1" dirty="0" smtClean="0"/>
              <a:t>родителями (</a:t>
            </a:r>
            <a:r>
              <a:rPr lang="ru-RU" sz="3000" b="1" dirty="0" smtClean="0"/>
              <a:t>законными представителями) использую разнообразные формы и методы</a:t>
            </a:r>
            <a:endParaRPr lang="ru-RU" sz="3000" b="1" dirty="0"/>
          </a:p>
        </p:txBody>
      </p:sp>
      <p:pic>
        <p:nvPicPr>
          <p:cNvPr id="8195" name="Picture 3" descr="C:\Users\User\Desktop\фото для презентации\image-0-02-05-1feb67bf5c163f71d878f7ccf1af28d9206e8ae88b0507d6549c826ba28b1903-V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/>
          <a:srcRect b="15179"/>
          <a:stretch/>
        </p:blipFill>
        <p:spPr bwMode="auto">
          <a:xfrm>
            <a:off x="323528" y="3356992"/>
            <a:ext cx="4038600" cy="3184723"/>
          </a:xfrm>
          <a:prstGeom prst="rect">
            <a:avLst/>
          </a:prstGeom>
          <a:noFill/>
        </p:spPr>
      </p:pic>
      <p:pic>
        <p:nvPicPr>
          <p:cNvPr id="8196" name="Picture 4" descr="C:\Users\User\Desktop\фото для презентации\image-0-02-05-25c09d021bb71a5a006a0389cdf0645098b7d962ba3b010f9a227d0f61d6374c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9127"/>
            <a:ext cx="4294628" cy="2415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Утренник « 8 марта!»</a:t>
            </a:r>
            <a:endParaRPr lang="ru-RU" dirty="0"/>
          </a:p>
        </p:txBody>
      </p:sp>
      <p:pic>
        <p:nvPicPr>
          <p:cNvPr id="9218" name="Picture 2" descr="C:\Users\User\Desktop\фото для презентации\image-0-02-08-4196188d1416c119500064937d52b23afe10127b28b0d33d6af866f582e38bc5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834" y="2492896"/>
            <a:ext cx="4386831" cy="2467593"/>
          </a:xfrm>
          <a:prstGeom prst="rect">
            <a:avLst/>
          </a:prstGeom>
          <a:noFill/>
        </p:spPr>
      </p:pic>
      <p:pic>
        <p:nvPicPr>
          <p:cNvPr id="9219" name="Picture 3" descr="C:\Users\User\Desktop\фото для презентации\image-0-02-08-fc81534719d9070caf420515b526ce309936e2117977a7a1f38f9694722ca866-V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/>
          <a:srcRect l="17830"/>
          <a:stretch/>
        </p:blipFill>
        <p:spPr bwMode="auto">
          <a:xfrm>
            <a:off x="4716017" y="3629566"/>
            <a:ext cx="4182616" cy="2863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Проведение тематических фотоконкурсов, конкурсов:</a:t>
            </a:r>
            <a:endParaRPr lang="ru-RU" sz="3200" b="1" dirty="0"/>
          </a:p>
        </p:txBody>
      </p:sp>
      <p:pic>
        <p:nvPicPr>
          <p:cNvPr id="10242" name="Picture 2" descr="C:\Users\User\Desktop\фото для презентации\20170314_18404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t="21021"/>
          <a:stretch/>
        </p:blipFill>
        <p:spPr bwMode="auto">
          <a:xfrm>
            <a:off x="1043608" y="2132856"/>
            <a:ext cx="3240360" cy="4549678"/>
          </a:xfrm>
          <a:prstGeom prst="rect">
            <a:avLst/>
          </a:prstGeom>
          <a:noFill/>
        </p:spPr>
      </p:pic>
      <p:pic>
        <p:nvPicPr>
          <p:cNvPr id="10243" name="Picture 3" descr="C:\Users\User\Desktop\фото для презентации\20170217_1550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6877" y="1556792"/>
            <a:ext cx="2679923" cy="4764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фото для презентации\20170314_184029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t="45382" b="11109"/>
          <a:stretch/>
        </p:blipFill>
        <p:spPr bwMode="auto">
          <a:xfrm>
            <a:off x="467544" y="1124744"/>
            <a:ext cx="4375406" cy="3384376"/>
          </a:xfrm>
          <a:prstGeom prst="rect">
            <a:avLst/>
          </a:prstGeom>
          <a:noFill/>
        </p:spPr>
      </p:pic>
      <p:pic>
        <p:nvPicPr>
          <p:cNvPr id="11267" name="Picture 3" descr="C:\Users\User\Desktop\фото для презентации\20170220_10594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t="11277" b="22138"/>
          <a:stretch/>
        </p:blipFill>
        <p:spPr bwMode="auto">
          <a:xfrm>
            <a:off x="5148064" y="2123954"/>
            <a:ext cx="3718198" cy="4401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Визитная карточка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педагогическое.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 году окончила Государственное образовательное учреждение высшего профессионального образования  «Уральский государственный  университет». Квалификация: учитель права. Специальность: юриспруденция.</a:t>
            </a:r>
          </a:p>
          <a:p>
            <a:pPr>
              <a:buFont typeface="Wingdings" pitchFamily="2" charset="2"/>
              <a:buChar char="v"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работы 6 лет, в данной должности 6 лет, в данной организации -2 года.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фото для презентации\20170906_0900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7"/>
            <a:ext cx="3024336" cy="5376597"/>
          </a:xfrm>
          <a:prstGeom prst="rect">
            <a:avLst/>
          </a:prstGeom>
          <a:noFill/>
        </p:spPr>
      </p:pic>
      <p:pic>
        <p:nvPicPr>
          <p:cNvPr id="12291" name="Picture 3" descr="C:\Users\User\Desktop\фото для презентации\20170907_1021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09746"/>
            <a:ext cx="3039963" cy="5404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Проведение тематической недели безопасности:</a:t>
            </a:r>
            <a:endParaRPr lang="ru-RU" sz="3600" b="1" dirty="0"/>
          </a:p>
        </p:txBody>
      </p:sp>
      <p:pic>
        <p:nvPicPr>
          <p:cNvPr id="13314" name="Picture 2" descr="C:\Users\User\Desktop\фото для презентации\20170324_15240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t="11278" b="15641"/>
          <a:stretch/>
        </p:blipFill>
        <p:spPr bwMode="auto">
          <a:xfrm>
            <a:off x="431209" y="1916832"/>
            <a:ext cx="3592612" cy="4320480"/>
          </a:xfrm>
          <a:prstGeom prst="rect">
            <a:avLst/>
          </a:prstGeom>
          <a:noFill/>
        </p:spPr>
      </p:pic>
      <p:pic>
        <p:nvPicPr>
          <p:cNvPr id="13315" name="Picture 3" descr="C:\Users\User\Desktop\фото для презентации\20170324_15241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t="30765" b="17266"/>
          <a:stretch/>
        </p:blipFill>
        <p:spPr bwMode="auto">
          <a:xfrm>
            <a:off x="4716016" y="2348880"/>
            <a:ext cx="4211725" cy="389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31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Результаты освоения воспитанниками основной образовательной программы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1525588" y="2097088"/>
          <a:ext cx="609123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Диаграмма" r:id="rId3" imgW="6096135" imgH="4067085" progId="MSGraph.Chart.8">
                  <p:embed followColorScheme="full"/>
                </p:oleObj>
              </mc:Choice>
              <mc:Fallback>
                <p:oleObj name="Диаграмма" r:id="rId3" imgW="6096135" imgH="4067085" progId="MSGraph.Chart.8">
                  <p:embed followColorScheme="full"/>
                  <p:pic>
                    <p:nvPicPr>
                      <p:cNvPr id="0" name="Содержимое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2097088"/>
                        <a:ext cx="6091237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432631"/>
              </p:ext>
            </p:extLst>
          </p:nvPr>
        </p:nvGraphicFramePr>
        <p:xfrm>
          <a:off x="979462" y="1760388"/>
          <a:ext cx="7264946" cy="4819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Результаты диагностики уровня сформированности игровых умений у </a:t>
            </a:r>
            <a:r>
              <a:rPr lang="ru-RU" sz="3600" b="1" dirty="0" smtClean="0"/>
              <a:t>детей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311430"/>
              </p:ext>
            </p:extLst>
          </p:nvPr>
        </p:nvGraphicFramePr>
        <p:xfrm>
          <a:off x="539552" y="2852936"/>
          <a:ext cx="8229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Замысел игры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Ролевые 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Ролевая речь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Сюжет игры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Роль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7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Высокий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9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14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Задачи на новый межаттестационный период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формировать </a:t>
            </a:r>
            <a:r>
              <a:rPr lang="ru-RU" dirty="0"/>
              <a:t>предпосылки для поисковой деятельности, интеллектуальной инициативы;</a:t>
            </a:r>
          </a:p>
          <a:p>
            <a:pPr lvl="0"/>
            <a:r>
              <a:rPr lang="ru-RU" dirty="0"/>
              <a:t>развивать умения определять возможные методы решения проблемы с помощью взрослого, а затем и самостоятельно;</a:t>
            </a:r>
          </a:p>
          <a:p>
            <a:pPr lvl="0"/>
            <a:r>
              <a:rPr lang="ru-RU" dirty="0"/>
              <a:t>развить желание участвовать в процессе совместной проектно-исследовательской деятельности;</a:t>
            </a:r>
          </a:p>
          <a:p>
            <a:pPr lvl="0"/>
            <a:r>
              <a:rPr lang="ru-RU" dirty="0"/>
              <a:t>приобщать родителей к творческой работе по реализации проектов;</a:t>
            </a:r>
          </a:p>
          <a:p>
            <a:pPr lvl="0"/>
            <a:r>
              <a:rPr lang="ru-RU" dirty="0"/>
              <a:t>продолжить работу по развитию игровой деятельности детей старшего дошкольного возраста, применяя новые методы и формы работы.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082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4338" name="Picture 2" descr="C:\Users\User\Desktop\фото для презентации\20171031_0853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1935163"/>
            <a:ext cx="8032308" cy="4518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cs typeface="Aharoni" pitchFamily="2" charset="-79"/>
              </a:rPr>
              <a:t>Основные направления деятельности в </a:t>
            </a:r>
            <a:r>
              <a:rPr lang="ru-RU" sz="3200" b="1" dirty="0" err="1" smtClean="0">
                <a:cs typeface="Aharoni" pitchFamily="2" charset="-79"/>
              </a:rPr>
              <a:t>межаттестационный</a:t>
            </a:r>
            <a:r>
              <a:rPr lang="ru-RU" sz="3200" b="1" dirty="0" smtClean="0">
                <a:cs typeface="Aharoni" pitchFamily="2" charset="-79"/>
              </a:rPr>
              <a:t> период:</a:t>
            </a:r>
            <a:endParaRPr lang="ru-RU" sz="3200" b="1" dirty="0"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cs typeface="Aharoni" pitchFamily="2" charset="-79"/>
              </a:rPr>
              <a:t>Освоение инновационных педагогических технологий, форм и методов образовательной работы с детьми: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cs typeface="Aharoni" pitchFamily="2" charset="-79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cs typeface="Aharoni" pitchFamily="2" charset="-79"/>
              </a:rPr>
              <a:t>Углублённая работа по развитию игровой деятельности детей дошкольного возраста, способствующая социально-личностному развитию детей;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cs typeface="Aharoni" pitchFamily="2" charset="-79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cs typeface="Aharoni" pitchFamily="2" charset="-79"/>
              </a:rPr>
              <a:t>Создание развивающей предметно-пространственной среды, обеспечивающей всестороннее развитие детей в соответствии с требованиями ФГОС ДО;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cs typeface="Aharoni" pitchFamily="2" charset="-79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cs typeface="Aharoni" pitchFamily="2" charset="-79"/>
              </a:rPr>
              <a:t>Взаимодействие с родителями(законными представителями) воспитанников с целью повышения их компетентности в вопросах воспитания и образования детей, вовлечения непосредственно о образовательную деятельность посредством современных форм.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cs typeface="Aharoni" pitchFamily="2" charset="-79"/>
            </a:endParaRPr>
          </a:p>
          <a:p>
            <a:pPr>
              <a:buFont typeface="Wingdings" pitchFamily="2" charset="2"/>
              <a:buChar char="v"/>
            </a:pPr>
            <a:endParaRPr lang="ru-RU" b="1" dirty="0" smtClean="0">
              <a:cs typeface="Aharoni" pitchFamily="2" charset="-79"/>
            </a:endParaRPr>
          </a:p>
          <a:p>
            <a:pPr>
              <a:buFont typeface="Wingdings" pitchFamily="2" charset="2"/>
              <a:buChar char="v"/>
            </a:pPr>
            <a:endParaRPr lang="ru-RU" b="1" dirty="0" smtClean="0">
              <a:cs typeface="Aharoni" pitchFamily="2" charset="-79"/>
            </a:endParaRPr>
          </a:p>
          <a:p>
            <a:pPr>
              <a:buFont typeface="Wingdings" pitchFamily="2" charset="2"/>
              <a:buChar char="v"/>
            </a:pPr>
            <a:endParaRPr lang="ru-RU" b="1" dirty="0" smtClean="0">
              <a:cs typeface="Aharoni" pitchFamily="2" charset="-79"/>
            </a:endParaRPr>
          </a:p>
          <a:p>
            <a:pPr>
              <a:buFont typeface="Wingdings" pitchFamily="2" charset="2"/>
              <a:buChar char="v"/>
            </a:pPr>
            <a:endParaRPr lang="ru-RU" b="1" dirty="0" smtClean="0">
              <a:cs typeface="Aharoni" pitchFamily="2" charset="-79"/>
            </a:endParaRPr>
          </a:p>
          <a:p>
            <a:pPr>
              <a:buFont typeface="Wingdings" pitchFamily="2" charset="2"/>
              <a:buChar char="v"/>
            </a:pPr>
            <a:endParaRPr lang="ru-RU" b="1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Задачи </a:t>
            </a:r>
            <a:r>
              <a:rPr lang="ru-RU" sz="3200" b="1" dirty="0" smtClean="0"/>
              <a:t>на межаттестационный период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Создать развивающую предметно-пространственную среду в соответствии  с ФГОС ДО;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Пополнить развивающую предметно-пространственную среду для детей дошкольного возраста пособиями , играми, дидактическим материалом, направленными на социально-личностное развитие детей 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Изучить и внедрить</a:t>
            </a:r>
            <a:r>
              <a:rPr lang="ru-RU" b="1" baseline="0" dirty="0" smtClean="0"/>
              <a:t> в </a:t>
            </a:r>
            <a:r>
              <a:rPr lang="ru-RU" b="1" dirty="0" smtClean="0"/>
              <a:t> работу с детьми среднего дошкольного возраста инновационные образовательные, </a:t>
            </a:r>
            <a:r>
              <a:rPr lang="ru-RU" b="1" dirty="0" err="1" smtClean="0"/>
              <a:t>здоровьесберегающие</a:t>
            </a:r>
            <a:r>
              <a:rPr lang="ru-RU" b="1" dirty="0" smtClean="0"/>
              <a:t> технологии, обеспечивающие всестороннее развитие детей;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Разработать комплексный перспективно-календарный тематический план по развитию игровой деятельности детей дошкольного возраста;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Внедрить в систему работы с родителями (законными представителями ) воспитанников новые эффективные формы и методы взаимодействия с целью их педагогической поддержки и вовлечения в образовательную деятельность.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Нормативно-правовое обеспечение педагогической деятельности: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Федеральный  закон </a:t>
            </a:r>
            <a:r>
              <a:rPr lang="ru-RU" b="1" dirty="0" smtClean="0"/>
              <a:t>«Об </a:t>
            </a:r>
            <a:r>
              <a:rPr lang="ru-RU" b="1" dirty="0" smtClean="0"/>
              <a:t>образовании в Российской Федерации» (№273-ФЗ от 29.12.2012 г.);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Федеральный государственный образовательный стандарт дошкольного образования;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Приказ Министерства образования и науки Российской Федерации « Об утверждении Порядка организации и осуществления образовательной деятельности по основным общеобразовательным программам дошкольного образования» 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Конституция Российской Федерации;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Конвенция ООН о правах ребенка;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Санитарно-эпидемиологические правила и нормативы;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Устав ДОУ;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Трудовой Кодекс Российской Федерации и другие.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764704"/>
            <a:ext cx="8229600" cy="5783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В работе использую следующие технологии: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27826"/>
            <a:ext cx="4040188" cy="659352"/>
          </a:xfrm>
        </p:spPr>
        <p:txBody>
          <a:bodyPr/>
          <a:lstStyle/>
          <a:p>
            <a:r>
              <a:rPr lang="ru-RU" dirty="0" smtClean="0"/>
              <a:t>Физкультурные минутки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50598" y="1557175"/>
            <a:ext cx="3277301" cy="65484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Оздоровительная гимнастика после сна</a:t>
            </a:r>
            <a:endParaRPr lang="ru-RU" dirty="0"/>
          </a:p>
        </p:txBody>
      </p:sp>
      <p:pic>
        <p:nvPicPr>
          <p:cNvPr id="3074" name="Picture 2" descr="C:\Users\User\Desktop\фото для презентации\20170912_09134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87178"/>
            <a:ext cx="2371502" cy="4216003"/>
          </a:xfrm>
          <a:prstGeom prst="rect">
            <a:avLst/>
          </a:prstGeom>
          <a:noFill/>
        </p:spPr>
      </p:pic>
      <p:pic>
        <p:nvPicPr>
          <p:cNvPr id="3075" name="Picture 3" descr="C:\Users\User\Desktop\фото для презентации\20170303_1521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240380"/>
            <a:ext cx="2448272" cy="4352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Результаты деятельности в </a:t>
            </a:r>
            <a:r>
              <a:rPr lang="ru-RU" sz="3200" b="1" dirty="0" err="1" smtClean="0"/>
              <a:t>межаттестационный</a:t>
            </a:r>
            <a:r>
              <a:rPr lang="ru-RU" sz="3200" b="1" dirty="0" smtClean="0"/>
              <a:t> период: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863" y="1916832"/>
            <a:ext cx="3017009" cy="2935228"/>
          </a:xfrm>
        </p:spPr>
        <p:txBody>
          <a:bodyPr/>
          <a:lstStyle/>
          <a:p>
            <a:r>
              <a:rPr lang="ru-RU" dirty="0" smtClean="0"/>
              <a:t>Пополнила развивающую предметно-пространственную среду</a:t>
            </a:r>
            <a:endParaRPr lang="ru-RU" dirty="0"/>
          </a:p>
        </p:txBody>
      </p:sp>
      <p:pic>
        <p:nvPicPr>
          <p:cNvPr id="4098" name="Picture 2" descr="C:\Users\User\Desktop\фото для презентации\20161017_0714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9673" y="2276872"/>
            <a:ext cx="2366187" cy="4206553"/>
          </a:xfrm>
          <a:prstGeom prst="rect">
            <a:avLst/>
          </a:prstGeom>
          <a:noFill/>
        </p:spPr>
      </p:pic>
      <p:pic>
        <p:nvPicPr>
          <p:cNvPr id="4099" name="Picture 3" descr="C:\Users\User\Desktop\фото для презентации\20170908_16044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5" y="1484784"/>
            <a:ext cx="2613374" cy="4645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то для презентации\20161017_0714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22370"/>
            <a:ext cx="3111971" cy="5532393"/>
          </a:xfrm>
          <a:prstGeom prst="rect">
            <a:avLst/>
          </a:prstGeom>
          <a:noFill/>
        </p:spPr>
      </p:pic>
      <p:pic>
        <p:nvPicPr>
          <p:cNvPr id="5123" name="Picture 3" descr="C:\Users\User\Desktop\фото для презентации\20171026_1016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822369"/>
            <a:ext cx="3111971" cy="5532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Уголок безопасности</a:t>
            </a:r>
            <a:endParaRPr lang="ru-RU" sz="3200" b="1" dirty="0"/>
          </a:p>
        </p:txBody>
      </p:sp>
      <p:pic>
        <p:nvPicPr>
          <p:cNvPr id="6146" name="Picture 2" descr="C:\Users\User\Desktop\фото для презентации\20171006_073248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t="32107"/>
          <a:stretch/>
        </p:blipFill>
        <p:spPr bwMode="auto">
          <a:xfrm>
            <a:off x="457200" y="1556792"/>
            <a:ext cx="3639226" cy="4392488"/>
          </a:xfrm>
          <a:prstGeom prst="rect">
            <a:avLst/>
          </a:prstGeom>
          <a:noFill/>
        </p:spPr>
      </p:pic>
      <p:pic>
        <p:nvPicPr>
          <p:cNvPr id="6147" name="Picture 3" descr="C:\Users\User\Desktop\фото для презентации\20171023_1642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521985"/>
            <a:ext cx="2854102" cy="5073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365</TotalTime>
  <Words>487</Words>
  <Application>Microsoft Office PowerPoint</Application>
  <PresentationFormat>Экран (4:3)</PresentationFormat>
  <Paragraphs>82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Aharoni</vt:lpstr>
      <vt:lpstr>AngsanaUPC</vt:lpstr>
      <vt:lpstr>Calibri</vt:lpstr>
      <vt:lpstr>Constantia</vt:lpstr>
      <vt:lpstr>Times New Roman</vt:lpstr>
      <vt:lpstr>Wingdings</vt:lpstr>
      <vt:lpstr>Wingdings 2</vt:lpstr>
      <vt:lpstr>Поток</vt:lpstr>
      <vt:lpstr>Диаграмма</vt:lpstr>
      <vt:lpstr>Меньшикова Елена ИВАНОВНА </vt:lpstr>
      <vt:lpstr>Визитная карточка</vt:lpstr>
      <vt:lpstr>Основные направления деятельности в межаттестационный период:</vt:lpstr>
      <vt:lpstr>  Задачи на межаттестационный период:</vt:lpstr>
      <vt:lpstr>Нормативно-правовое обеспечение педагогической деятельности:</vt:lpstr>
      <vt:lpstr>В работе использую следующие технологии:</vt:lpstr>
      <vt:lpstr>Результаты деятельности в межаттестационный период: </vt:lpstr>
      <vt:lpstr>Презентация PowerPoint</vt:lpstr>
      <vt:lpstr>Уголок безопасности</vt:lpstr>
      <vt:lpstr>«Магазин», « Парикмахерская»</vt:lpstr>
      <vt:lpstr>Презентация PowerPoint</vt:lpstr>
      <vt:lpstr>Презентация PowerPoint</vt:lpstr>
      <vt:lpstr>23-февраля!!!</vt:lpstr>
      <vt:lpstr>Результаты деятельности детей</vt:lpstr>
      <vt:lpstr>Презентация PowerPoint</vt:lpstr>
      <vt:lpstr>В работе с родителями (законными представителями) использую разнообразные формы и методы</vt:lpstr>
      <vt:lpstr>Утренник « 8 марта!»</vt:lpstr>
      <vt:lpstr>Проведение тематических фотоконкурсов, конкурсов:</vt:lpstr>
      <vt:lpstr>Презентация PowerPoint</vt:lpstr>
      <vt:lpstr>Презентация PowerPoint</vt:lpstr>
      <vt:lpstr>Проведение тематической недели безопасности:</vt:lpstr>
      <vt:lpstr>Результаты освоения воспитанниками основной образовательной программы</vt:lpstr>
      <vt:lpstr>Результаты диагностики уровня сформированности игровых умений у детей</vt:lpstr>
      <vt:lpstr>Задачи на новый межаттестационный период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Меньшикова Елена ИВАНОВНА</dc:title>
  <dc:creator>User</dc:creator>
  <cp:lastModifiedBy>User</cp:lastModifiedBy>
  <cp:revision>36</cp:revision>
  <dcterms:created xsi:type="dcterms:W3CDTF">2017-11-01T08:10:32Z</dcterms:created>
  <dcterms:modified xsi:type="dcterms:W3CDTF">2017-11-11T11:03:34Z</dcterms:modified>
</cp:coreProperties>
</file>