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261" r:id="rId4"/>
    <p:sldId id="262" r:id="rId5"/>
    <p:sldId id="263" r:id="rId6"/>
    <p:sldId id="294" r:id="rId7"/>
    <p:sldId id="284" r:id="rId8"/>
    <p:sldId id="296" r:id="rId9"/>
    <p:sldId id="264" r:id="rId10"/>
    <p:sldId id="295" r:id="rId11"/>
    <p:sldId id="265" r:id="rId12"/>
    <p:sldId id="290" r:id="rId13"/>
    <p:sldId id="303" r:id="rId14"/>
    <p:sldId id="297" r:id="rId15"/>
    <p:sldId id="306" r:id="rId16"/>
    <p:sldId id="305" r:id="rId17"/>
    <p:sldId id="286" r:id="rId18"/>
    <p:sldId id="301" r:id="rId19"/>
    <p:sldId id="276" r:id="rId20"/>
    <p:sldId id="299" r:id="rId21"/>
    <p:sldId id="300" r:id="rId22"/>
    <p:sldId id="277" r:id="rId23"/>
    <p:sldId id="310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548" autoAdjust="0"/>
  </p:normalViewPr>
  <p:slideViewPr>
    <p:cSldViewPr>
      <p:cViewPr varScale="1">
        <p:scale>
          <a:sx n="109" d="100"/>
          <a:sy n="109" d="100"/>
        </p:scale>
        <p:origin x="168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1"/>
      <c:hPercent val="83"/>
      <c:rotY val="38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2992125984252023E-2"/>
          <c:y val="2.3752969121140142E-2"/>
          <c:w val="0.71653543307086665"/>
          <c:h val="0.798099762470312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познавательное направление</c:v>
                </c:pt>
              </c:strCache>
            </c:strRef>
          </c:tx>
          <c:spPr>
            <a:solidFill>
              <a:srgbClr val="9999FF"/>
            </a:solidFill>
            <a:ln w="1476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Sheet1!$B$1:$G$1</c:f>
              <c:strCache>
                <c:ptCount val="6"/>
                <c:pt idx="0">
                  <c:v>начало года низкий уровень</c:v>
                </c:pt>
                <c:pt idx="1">
                  <c:v>начало года средний уровень</c:v>
                </c:pt>
                <c:pt idx="2">
                  <c:v>начало года высокий уровень</c:v>
                </c:pt>
                <c:pt idx="3">
                  <c:v>конец года низкий уровен</c:v>
                </c:pt>
                <c:pt idx="4">
                  <c:v>конец года средний уровень</c:v>
                </c:pt>
                <c:pt idx="5">
                  <c:v>конец года высокий уровень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28</c:v>
                </c:pt>
                <c:pt idx="1">
                  <c:v>48</c:v>
                </c:pt>
                <c:pt idx="2">
                  <c:v>24</c:v>
                </c:pt>
                <c:pt idx="3">
                  <c:v>8</c:v>
                </c:pt>
                <c:pt idx="4">
                  <c:v>32</c:v>
                </c:pt>
                <c:pt idx="5">
                  <c:v>60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социально-коммуникативное направление</c:v>
                </c:pt>
              </c:strCache>
            </c:strRef>
          </c:tx>
          <c:spPr>
            <a:solidFill>
              <a:srgbClr val="993366"/>
            </a:solidFill>
            <a:ln w="14767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Sheet1!$B$1:$G$1</c:f>
              <c:strCache>
                <c:ptCount val="6"/>
                <c:pt idx="0">
                  <c:v>начало года низкий уровень</c:v>
                </c:pt>
                <c:pt idx="1">
                  <c:v>начало года средний уровень</c:v>
                </c:pt>
                <c:pt idx="2">
                  <c:v>начало года высокий уровень</c:v>
                </c:pt>
                <c:pt idx="3">
                  <c:v>конец года низкий уровен</c:v>
                </c:pt>
                <c:pt idx="4">
                  <c:v>конец года средний уровень</c:v>
                </c:pt>
                <c:pt idx="5">
                  <c:v>конец года высокий уровень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76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24</c:v>
                </c:pt>
                <c:pt idx="5">
                  <c:v>64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художественно-эстетическое направление</c:v>
                </c:pt>
              </c:strCache>
            </c:strRef>
          </c:tx>
          <c:spPr>
            <a:solidFill>
              <a:srgbClr val="FFFFCC"/>
            </a:solidFill>
            <a:ln w="14767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Sheet1!$B$1:$G$1</c:f>
              <c:strCache>
                <c:ptCount val="6"/>
                <c:pt idx="0">
                  <c:v>начало года низкий уровень</c:v>
                </c:pt>
                <c:pt idx="1">
                  <c:v>начало года средний уровень</c:v>
                </c:pt>
                <c:pt idx="2">
                  <c:v>начало года высокий уровень</c:v>
                </c:pt>
                <c:pt idx="3">
                  <c:v>конец года низкий уровен</c:v>
                </c:pt>
                <c:pt idx="4">
                  <c:v>конец года средний уровень</c:v>
                </c:pt>
                <c:pt idx="5">
                  <c:v>конец года высокий уровень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40</c:v>
                </c:pt>
                <c:pt idx="1">
                  <c:v>44</c:v>
                </c:pt>
                <c:pt idx="2">
                  <c:v>16</c:v>
                </c:pt>
                <c:pt idx="3">
                  <c:v>12</c:v>
                </c:pt>
                <c:pt idx="4">
                  <c:v>16</c:v>
                </c:pt>
                <c:pt idx="5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24377576"/>
        <c:axId val="124377968"/>
        <c:axId val="0"/>
      </c:bar3DChart>
      <c:catAx>
        <c:axId val="124377576"/>
        <c:scaling>
          <c:orientation val="minMax"/>
        </c:scaling>
        <c:delete val="0"/>
        <c:axPos val="b"/>
        <c:majorGridlines>
          <c:spPr>
            <a:ln w="14767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low"/>
        <c:spPr>
          <a:ln w="1476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 rtl="0">
              <a:defRPr sz="1046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243779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4377968"/>
        <c:scaling>
          <c:orientation val="minMax"/>
        </c:scaling>
        <c:delete val="0"/>
        <c:axPos val="l"/>
        <c:majorGridlines>
          <c:spPr>
            <a:ln w="3692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69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18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24377576"/>
        <c:crosses val="autoZero"/>
        <c:crossBetween val="between"/>
      </c:valAx>
      <c:spPr>
        <a:noFill/>
        <a:ln w="2953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27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27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27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0.74173228346456765"/>
          <c:y val="1.4251781472684086E-2"/>
          <c:w val="0.24251968503937146"/>
          <c:h val="0.42280285035629622"/>
        </c:manualLayout>
      </c:layout>
      <c:overlay val="0"/>
      <c:spPr>
        <a:noFill/>
        <a:ln w="29534">
          <a:noFill/>
        </a:ln>
      </c:spPr>
      <c:txPr>
        <a:bodyPr/>
        <a:lstStyle/>
        <a:p>
          <a:pPr>
            <a:defRPr sz="1948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122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8E0CA54-FF2D-4C2E-BD48-9F828C46375A}" type="datetimeFigureOut">
              <a:rPr lang="ru-RU" smtClean="0"/>
              <a:pPr/>
              <a:t>30.11.2019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D05BF5B-3BA3-46BD-A373-0171BBEFC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6334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cs typeface="AngsanaUPC" pitchFamily="18" charset="-34"/>
              </a:rPr>
              <a:t/>
            </a:r>
            <a:br>
              <a:rPr lang="en-US" dirty="0" smtClean="0">
                <a:cs typeface="AngsanaUPC" pitchFamily="18" charset="-34"/>
              </a:rPr>
            </a:br>
            <a:r>
              <a:rPr lang="en-US" dirty="0" smtClean="0">
                <a:cs typeface="AngsanaUPC" pitchFamily="18" charset="-34"/>
              </a:rPr>
              <a:t/>
            </a:r>
            <a:br>
              <a:rPr lang="en-US" dirty="0" smtClean="0">
                <a:cs typeface="AngsanaUPC" pitchFamily="18" charset="-34"/>
              </a:rPr>
            </a:br>
            <a:r>
              <a:rPr lang="en-US" dirty="0" smtClean="0">
                <a:cs typeface="AngsanaUPC" pitchFamily="18" charset="-34"/>
              </a:rPr>
              <a:t/>
            </a:r>
            <a:br>
              <a:rPr lang="en-US" dirty="0" smtClean="0">
                <a:cs typeface="AngsanaUPC" pitchFamily="18" charset="-34"/>
              </a:rPr>
            </a:br>
            <a:r>
              <a:rPr lang="en-US" dirty="0" smtClean="0">
                <a:cs typeface="AngsanaUPC" pitchFamily="18" charset="-34"/>
              </a:rPr>
              <a:t>    </a:t>
            </a:r>
            <a:r>
              <a:rPr lang="ru-RU" sz="5300" dirty="0" smtClean="0">
                <a:cs typeface="AngsanaUPC" pitchFamily="18" charset="-34"/>
              </a:rPr>
              <a:t>КАМИСОВА ЕЛЕНА </a:t>
            </a:r>
            <a:br>
              <a:rPr lang="ru-RU" sz="5300" dirty="0" smtClean="0">
                <a:cs typeface="AngsanaUPC" pitchFamily="18" charset="-34"/>
              </a:rPr>
            </a:br>
            <a:r>
              <a:rPr lang="ru-RU" sz="5300" dirty="0" smtClean="0">
                <a:cs typeface="AngsanaUPC" pitchFamily="18" charset="-34"/>
              </a:rPr>
              <a:t>ВАЛЕРЬЕВНА</a:t>
            </a:r>
            <a:r>
              <a:rPr lang="ru-RU" dirty="0" smtClean="0">
                <a:cs typeface="AngsanaUPC" pitchFamily="18" charset="-34"/>
              </a:rPr>
              <a:t/>
            </a:r>
            <a:br>
              <a:rPr lang="ru-RU" dirty="0" smtClean="0">
                <a:cs typeface="AngsanaUPC" pitchFamily="18" charset="-34"/>
              </a:rPr>
            </a:br>
            <a:endParaRPr lang="ru-RU" dirty="0">
              <a:cs typeface="AngsanaUPC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05064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cs typeface="Aharoni" pitchFamily="2" charset="-79"/>
              </a:rPr>
              <a:t>ВОСПИТАТЕЛЬ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cs typeface="Aharoni" pitchFamily="2" charset="-79"/>
              </a:rPr>
              <a:t> СТАРШЕЙ ГРУППЫ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cs typeface="Aharoni" pitchFamily="2" charset="-79"/>
              </a:rPr>
              <a:t> МАДОУ детский сад № 126</a:t>
            </a:r>
            <a:endParaRPr lang="ru-RU" sz="2800" dirty="0">
              <a:solidFill>
                <a:srgbClr val="002060"/>
              </a:solidFill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«Мастерская»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3010" name="Picture 2" descr="C:\Users\LEnoR\Desktop\IMG_022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3429000" cy="4572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11" name="Picture 3" descr="C:\Users\LEnoR\Desktop\IMG_022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85926"/>
            <a:ext cx="3429000" cy="4572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«Поликлиника»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C:\Users\LEnoR\Desktop\IMG_014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2" descr="C:\Users\LEnoR\Desktop\IMG_014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6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«Космос»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C:\Users\LEnoR\Desktop\IMG_01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3758"/>
            <a:ext cx="3657600" cy="3744884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C:\Users\LEnoR\Desktop\IMG_016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348880"/>
            <a:ext cx="4089648" cy="4218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5636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Наши проекты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IMG_018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395536" y="3933056"/>
            <a:ext cx="259228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99992" y="908720"/>
            <a:ext cx="3657600" cy="65836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«Мой любимый город»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2" descr="C:\Users\LEnoR\Downloads\IMG_611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2484785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Текст 8"/>
          <p:cNvSpPr>
            <a:spLocks noGrp="1"/>
          </p:cNvSpPr>
          <p:nvPr>
            <p:ph type="body" sz="quarter" idx="1"/>
          </p:nvPr>
        </p:nvSpPr>
        <p:spPr>
          <a:xfrm>
            <a:off x="467544" y="738300"/>
            <a:ext cx="36004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«Здоровый образ жизни в семье»</a:t>
            </a:r>
          </a:p>
          <a:p>
            <a:pPr algn="ctr"/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0" name="Рисунок 9" descr="IMG_E01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3" y="1916832"/>
            <a:ext cx="2952329" cy="244827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1" name="Рисунок 10" descr="IMG_03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3212976"/>
            <a:ext cx="3000333" cy="225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03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4509120"/>
            <a:ext cx="288031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_03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1556792"/>
            <a:ext cx="2976331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_035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4649756"/>
            <a:ext cx="1656183" cy="220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Проект «Аскорбинка и ее друзья</a:t>
            </a:r>
            <a:r>
              <a:rPr lang="ru-RU" sz="4000" dirty="0" smtClean="0">
                <a:solidFill>
                  <a:srgbClr val="002060"/>
                </a:solidFill>
              </a:rPr>
              <a:t>»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5058" name="Picture 2" descr="C:\Users\LEnoR\Downloads\IMG_639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3960440" cy="3096344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059" name="Picture 3" descr="C:\Users\LEnoR\Desktop\IMG_021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53246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63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710609"/>
            <a:ext cx="5112058" cy="2958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467600" cy="108012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Стенгазета о здоровом образе жизни</a:t>
            </a:r>
            <a:endParaRPr lang="ru-RU" sz="4000" b="1" dirty="0"/>
          </a:p>
        </p:txBody>
      </p:sp>
      <p:pic>
        <p:nvPicPr>
          <p:cNvPr id="4" name="Picture 4" descr="C:\Users\LEnoR\Desktop\IMG_017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6560"/>
            <a:ext cx="7467600" cy="4520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1" descr="C:\Users\LEnoR\Documents\lL8ZtZSc25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657600" cy="2434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LEnoR\Documents\Hc9iPALHIC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3657600" cy="205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zOmK3j0Bqh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3573016"/>
            <a:ext cx="3168352" cy="27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eJ9a7OEBRY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3933056"/>
            <a:ext cx="4139275" cy="275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городском конку</a:t>
            </a: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рсе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LEnoR\Desktop\IMG-20180131-WA00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67600" cy="115212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Совместные семейные поделки к конкурсам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1" descr="C:\Users\LEnoR\Desktop\IMAG43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363" y="1600200"/>
            <a:ext cx="311727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LEnoR\Desktop\IMG_02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3657600" cy="3905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Проведение тематической недели по пожарной безопасности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49" name="Picture 1" descr="C:\Users\LEnoR\Desktop\IMG_02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44824"/>
            <a:ext cx="3657600" cy="34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C:\Users\LEnoR\Desktop\IMG_023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16832"/>
            <a:ext cx="3657600" cy="391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67600" cy="72494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Визитная карточка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педагогическое.</a:t>
            </a:r>
          </a:p>
          <a:p>
            <a:pPr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2014 год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Федеральное государственное бюджетное учреждение высшего профессионального образования «Уральский государственный педагогический университет. Направление подготовки: Педагогическое образование Квалификация: Бакалавр.</a:t>
            </a:r>
          </a:p>
          <a:p>
            <a:pPr>
              <a:buFont typeface="Wingdings" pitchFamily="2" charset="2"/>
              <a:buChar char="v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 7,8 лет, 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должности 7,6 лет, 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организации -2 года.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Содержимое 8" descr="фото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384675" y="1600200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Неделя безопасност</a:t>
            </a:r>
            <a:r>
              <a:rPr lang="ru-RU" sz="4400" dirty="0" smtClean="0">
                <a:solidFill>
                  <a:srgbClr val="002060"/>
                </a:solidFill>
              </a:rPr>
              <a:t>и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48130" name="Picture 2" descr="C:\Users\LEnoR\Downloads\IMG_2516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365760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9" name="Picture 1" descr="C:\Users\LEnoR\Downloads\IMG_2520 (1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4" y="1988840"/>
            <a:ext cx="3974033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Проведение тематической недели по дорожной безопасности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791272" cy="34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5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72816"/>
            <a:ext cx="4046041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31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Результаты освоения воспитанниками основной образовательной программы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143000" y="2003425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Диаграмма" r:id="rId3" imgW="6096075" imgH="4067089" progId="MSGraph.Chart.8">
                  <p:embed followColorScheme="full"/>
                </p:oleObj>
              </mc:Choice>
              <mc:Fallback>
                <p:oleObj name="Диаграмма" r:id="rId3" imgW="6096075" imgH="4067089" progId="MSGraph.Chart.8">
                  <p:embed followColorScheme="full"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003425"/>
                        <a:ext cx="6096000" cy="406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432631"/>
              </p:ext>
            </p:extLst>
          </p:nvPr>
        </p:nvGraphicFramePr>
        <p:xfrm>
          <a:off x="979462" y="1760388"/>
          <a:ext cx="7264946" cy="481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76470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Сертификаты и грамоты 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796127-141-144-ser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2232248" cy="3024336"/>
          </a:xfrm>
          <a:prstGeom prst="rect">
            <a:avLst/>
          </a:prstGeom>
        </p:spPr>
      </p:pic>
      <p:pic>
        <p:nvPicPr>
          <p:cNvPr id="5" name="Рисунок 4" descr="любимая сказ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836712"/>
            <a:ext cx="2160240" cy="3096344"/>
          </a:xfrm>
          <a:prstGeom prst="rect">
            <a:avLst/>
          </a:prstGeom>
        </p:spPr>
      </p:pic>
      <p:pic>
        <p:nvPicPr>
          <p:cNvPr id="6" name="Рисунок 5" descr="55867К1.Б.2017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037155"/>
            <a:ext cx="1718416" cy="2708920"/>
          </a:xfrm>
          <a:prstGeom prst="rect">
            <a:avLst/>
          </a:prstGeom>
        </p:spPr>
      </p:pic>
      <p:pic>
        <p:nvPicPr>
          <p:cNvPr id="7" name="Рисунок 6" descr="сертифика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836712"/>
            <a:ext cx="2174434" cy="2996952"/>
          </a:xfrm>
          <a:prstGeom prst="rect">
            <a:avLst/>
          </a:prstGeom>
        </p:spPr>
      </p:pic>
      <p:pic>
        <p:nvPicPr>
          <p:cNvPr id="8" name="Рисунок 7" descr="осенние фантази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4077072"/>
            <a:ext cx="1944216" cy="2629087"/>
          </a:xfrm>
          <a:prstGeom prst="rect">
            <a:avLst/>
          </a:prstGeom>
        </p:spPr>
      </p:pic>
      <p:pic>
        <p:nvPicPr>
          <p:cNvPr id="9" name="Рисунок 8" descr="61792К1.Б.2018.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4005064"/>
            <a:ext cx="1800200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Спасибо за внимание</a:t>
            </a:r>
            <a:r>
              <a:rPr lang="ru-RU" dirty="0" smtClean="0">
                <a:solidFill>
                  <a:srgbClr val="002060"/>
                </a:solidFill>
              </a:rPr>
              <a:t>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6082" name="Picture 2" descr="C:\Users\LEnoR\Desktop\IMAG3630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844824"/>
            <a:ext cx="7056784" cy="460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404664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 работе использую следующие технологии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755576" y="1268760"/>
            <a:ext cx="7427168" cy="7200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Оздоровительная гимнастика после  сна</a:t>
            </a:r>
            <a:endParaRPr lang="ru-RU" sz="2800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C:\Users\LEnoR\Downloads\_DSC528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143248"/>
            <a:ext cx="3945632" cy="3340178"/>
          </a:xfrm>
          <a:prstGeom prst="rect">
            <a:avLst/>
          </a:prstGeom>
          <a:ln w="5715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410" name="Picture 2" descr="C:\Users\LEnoR\Downloads\_DSC527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4086079" cy="3384376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543800" cy="115540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Результаты деятельности за межаттестационный период: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"/>
          </p:nvPr>
        </p:nvSpPr>
        <p:spPr>
          <a:xfrm>
            <a:off x="539552" y="1556792"/>
            <a:ext cx="6696744" cy="658368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Пополнение предметно-пространственной   среды</a:t>
            </a:r>
            <a:endParaRPr lang="ru-RU" sz="2400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 descr="C:\Users\LEnoR\Desktop\IMG_015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4944"/>
            <a:ext cx="365760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6" name="Picture 2" descr="C:\Users\LEnoR\Desktop\IMG_015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564904"/>
            <a:ext cx="3800425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LEnoR\Desktop\IMG_01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67586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2" name="Picture 2" descr="C:\Users\LEnoR\Desktop\IMG_016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28604"/>
            <a:ext cx="4159946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MG_0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857628"/>
            <a:ext cx="750099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385248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Макеты : «Животные Арктики, «Подводный мир» «Дикие животные»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IMG_0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3465895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Содержимое 16" descr="IMG_034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214422"/>
            <a:ext cx="3729038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Содержимое 15" descr="IMG_0351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2857488" y="4114800"/>
            <a:ext cx="394335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00811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«Театральный уголок»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LEnoR\Desktop\IMG_00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365760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867" name="Picture 3" descr="C:\Users\LEnoR\Desktop\IMAG437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3657600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уголок «ряженья»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44034" name="Picture 2" descr="C:\Users\LEnoR\Desktop\IMG_02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3657600" cy="3657600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035" name="Picture 3" descr="C:\Users\LEnoR\Desktop\IMG_022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8840"/>
            <a:ext cx="3657600" cy="4233664"/>
          </a:xfrm>
          <a:prstGeom prst="rect">
            <a:avLst/>
          </a:prstGeom>
          <a:ln w="127000" cap="rnd">
            <a:solidFill>
              <a:schemeClr val="accent6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Уголок «безопасности»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LEnoR\Desktop\IMG_01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39" name="Picture 3" descr="C:\Users\LEnoR\Desktop\IMAG438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84784"/>
            <a:ext cx="4161656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998</TotalTime>
  <Words>183</Words>
  <Application>Microsoft Office PowerPoint</Application>
  <PresentationFormat>Экран (4:3)</PresentationFormat>
  <Paragraphs>37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Aharoni</vt:lpstr>
      <vt:lpstr>AngsanaUPC</vt:lpstr>
      <vt:lpstr>Century Schoolbook</vt:lpstr>
      <vt:lpstr>Times New Roman</vt:lpstr>
      <vt:lpstr>Wingdings</vt:lpstr>
      <vt:lpstr>Wingdings 2</vt:lpstr>
      <vt:lpstr>Эркер</vt:lpstr>
      <vt:lpstr>Диаграмма</vt:lpstr>
      <vt:lpstr>       КАМИСОВА ЕЛЕНА  ВАЛЕРЬЕВНА </vt:lpstr>
      <vt:lpstr>Визитная карточка</vt:lpstr>
      <vt:lpstr>В работе использую следующие технологии</vt:lpstr>
      <vt:lpstr>Результаты деятельности за межаттестационный период: </vt:lpstr>
      <vt:lpstr>Презентация PowerPoint</vt:lpstr>
      <vt:lpstr>Макеты : «Животные Арктики, «Подводный мир» «Дикие животные»</vt:lpstr>
      <vt:lpstr>«Театральный уголок»</vt:lpstr>
      <vt:lpstr>уголок «ряженья»</vt:lpstr>
      <vt:lpstr>Уголок «безопасности»</vt:lpstr>
      <vt:lpstr>«Мастерская»</vt:lpstr>
      <vt:lpstr>«Поликлиника»</vt:lpstr>
      <vt:lpstr>Проект «Космос»</vt:lpstr>
      <vt:lpstr>Наши проекты</vt:lpstr>
      <vt:lpstr>Проект «Аскорбинка и ее друзья»</vt:lpstr>
      <vt:lpstr>Стенгазета о здоровом образе жизни</vt:lpstr>
      <vt:lpstr>Взаимодействие с родителями</vt:lpstr>
      <vt:lpstr>Участие в городском конкурсе</vt:lpstr>
      <vt:lpstr>Совместные семейные поделки к конкурсам</vt:lpstr>
      <vt:lpstr>Проведение тематической недели по пожарной безопасности</vt:lpstr>
      <vt:lpstr>Неделя безопасности</vt:lpstr>
      <vt:lpstr>Проведение тематической недели по дорожной безопасности</vt:lpstr>
      <vt:lpstr>Результаты освоения воспитанниками основной образовательной программы</vt:lpstr>
      <vt:lpstr>Сертификаты и грамоты </vt:lpstr>
      <vt:lpstr>Спасибо за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Меньшикова Елена ИВАНОВНА</dc:title>
  <dc:creator>User</dc:creator>
  <cp:lastModifiedBy>User</cp:lastModifiedBy>
  <cp:revision>158</cp:revision>
  <dcterms:created xsi:type="dcterms:W3CDTF">2017-11-01T08:10:32Z</dcterms:created>
  <dcterms:modified xsi:type="dcterms:W3CDTF">2019-11-30T09:30:02Z</dcterms:modified>
</cp:coreProperties>
</file>