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3" r:id="rId1"/>
  </p:sldMasterIdLst>
  <p:sldIdLst>
    <p:sldId id="256" r:id="rId2"/>
    <p:sldId id="277" r:id="rId3"/>
    <p:sldId id="343" r:id="rId4"/>
    <p:sldId id="344" r:id="rId5"/>
    <p:sldId id="345" r:id="rId6"/>
    <p:sldId id="346" r:id="rId7"/>
    <p:sldId id="312" r:id="rId8"/>
    <p:sldId id="347" r:id="rId9"/>
    <p:sldId id="361" r:id="rId10"/>
    <p:sldId id="364" r:id="rId11"/>
    <p:sldId id="366" r:id="rId12"/>
    <p:sldId id="365" r:id="rId13"/>
    <p:sldId id="348" r:id="rId14"/>
    <p:sldId id="349" r:id="rId15"/>
    <p:sldId id="350" r:id="rId16"/>
    <p:sldId id="351" r:id="rId17"/>
    <p:sldId id="352" r:id="rId18"/>
    <p:sldId id="353" r:id="rId19"/>
    <p:sldId id="354" r:id="rId20"/>
    <p:sldId id="355" r:id="rId21"/>
    <p:sldId id="362" r:id="rId22"/>
    <p:sldId id="356" r:id="rId23"/>
    <p:sldId id="363" r:id="rId24"/>
    <p:sldId id="357" r:id="rId25"/>
    <p:sldId id="358" r:id="rId26"/>
    <p:sldId id="359" r:id="rId27"/>
    <p:sldId id="360" r:id="rId2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18669D40-7CE4-4705-AC51-831C5A323ED0}">
          <p14:sldIdLst>
            <p14:sldId id="256"/>
            <p14:sldId id="277"/>
            <p14:sldId id="343"/>
            <p14:sldId id="344"/>
            <p14:sldId id="345"/>
            <p14:sldId id="346"/>
            <p14:sldId id="312"/>
            <p14:sldId id="347"/>
            <p14:sldId id="361"/>
            <p14:sldId id="364"/>
            <p14:sldId id="366"/>
            <p14:sldId id="365"/>
            <p14:sldId id="348"/>
            <p14:sldId id="349"/>
            <p14:sldId id="350"/>
            <p14:sldId id="351"/>
            <p14:sldId id="352"/>
            <p14:sldId id="353"/>
            <p14:sldId id="354"/>
            <p14:sldId id="355"/>
            <p14:sldId id="362"/>
            <p14:sldId id="356"/>
            <p14:sldId id="363"/>
            <p14:sldId id="357"/>
            <p14:sldId id="358"/>
            <p14:sldId id="359"/>
            <p14:sldId id="36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E25E649-3F16-4E02-A733-19D2CDBF48F0}" styleName="Средний стиль 3 - акцент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5BE263C-DBD7-4A20-BB59-AAB30ACAA65A}" styleName="Средний стиль 3 - акцент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721" autoAdjust="0"/>
    <p:restoredTop sz="94698" autoAdjust="0"/>
  </p:normalViewPr>
  <p:slideViewPr>
    <p:cSldViewPr>
      <p:cViewPr varScale="1">
        <p:scale>
          <a:sx n="83" d="100"/>
          <a:sy n="83" d="100"/>
        </p:scale>
        <p:origin x="-1330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282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752475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6152" y="1267485"/>
            <a:ext cx="7235981" cy="5133316"/>
          </a:xfrm>
        </p:spPr>
        <p:txBody>
          <a:bodyPr/>
          <a:lstStyle>
            <a:lvl1pPr>
              <a:defRPr sz="115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6151" y="201702"/>
            <a:ext cx="6189583" cy="949569"/>
          </a:xfrm>
        </p:spPr>
        <p:txBody>
          <a:bodyPr>
            <a:normAutofit/>
          </a:bodyPr>
          <a:lstStyle>
            <a:lvl1pPr marL="0" indent="0" algn="r">
              <a:buNone/>
              <a:defRPr sz="240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150469" y="236415"/>
            <a:ext cx="785301" cy="365125"/>
          </a:xfrm>
        </p:spPr>
        <p:txBody>
          <a:bodyPr/>
          <a:lstStyle>
            <a:lvl1pPr>
              <a:defRPr sz="1400"/>
            </a:lvl1pPr>
          </a:lstStyle>
          <a:p>
            <a:pPr>
              <a:defRPr/>
            </a:pPr>
            <a:fld id="{DBCDA241-59B0-4818-9878-A8A04B6365A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7" name="Group 6"/>
          <p:cNvGrpSpPr/>
          <p:nvPr/>
        </p:nvGrpSpPr>
        <p:grpSpPr>
          <a:xfrm>
            <a:off x="7467600" y="209550"/>
            <a:ext cx="657226" cy="431800"/>
            <a:chOff x="7467600" y="209550"/>
            <a:chExt cx="657226" cy="431800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7467600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7677151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7881939" y="209550"/>
              <a:ext cx="242887" cy="431800"/>
            </a:xfrm>
            <a:custGeom>
              <a:avLst/>
              <a:gdLst/>
              <a:ahLst/>
              <a:cxnLst>
                <a:cxn ang="0">
                  <a:pos x="62" y="0"/>
                </a:cxn>
                <a:cxn ang="0">
                  <a:pos x="0" y="0"/>
                </a:cxn>
                <a:cxn ang="0">
                  <a:pos x="89" y="136"/>
                </a:cxn>
                <a:cxn ang="0">
                  <a:pos x="89" y="136"/>
                </a:cxn>
                <a:cxn ang="0">
                  <a:pos x="0" y="272"/>
                </a:cxn>
                <a:cxn ang="0">
                  <a:pos x="62" y="272"/>
                </a:cxn>
                <a:cxn ang="0">
                  <a:pos x="153" y="136"/>
                </a:cxn>
                <a:cxn ang="0">
                  <a:pos x="62" y="0"/>
                </a:cxn>
              </a:cxnLst>
              <a:rect l="0" t="0" r="r" b="b"/>
              <a:pathLst>
                <a:path w="153" h="272">
                  <a:moveTo>
                    <a:pt x="62" y="0"/>
                  </a:moveTo>
                  <a:lnTo>
                    <a:pt x="0" y="0"/>
                  </a:lnTo>
                  <a:lnTo>
                    <a:pt x="89" y="136"/>
                  </a:lnTo>
                  <a:lnTo>
                    <a:pt x="89" y="136"/>
                  </a:lnTo>
                  <a:lnTo>
                    <a:pt x="0" y="272"/>
                  </a:lnTo>
                  <a:lnTo>
                    <a:pt x="62" y="272"/>
                  </a:lnTo>
                  <a:lnTo>
                    <a:pt x="153" y="136"/>
                  </a:lnTo>
                  <a:lnTo>
                    <a:pt x="62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F9B64-4765-4142-9BC6-F82D5128D3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73E8DA4-6C5A-4D8E-9F36-C7A3BC9CE6D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398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32B064-B24C-4A0F-B31F-F61C1DEF01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9200" y="838200"/>
            <a:ext cx="7467600" cy="4419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18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800">
                <a:solidFill>
                  <a:schemeClr val="tx1"/>
                </a:solidFill>
              </a:defRPr>
            </a:lvl4pPr>
            <a:lvl5pPr>
              <a:defRPr sz="1800">
                <a:solidFill>
                  <a:schemeClr val="tx1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5132519-9B5C-46FC-B61E-869BE0E0A6B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199" y="4484080"/>
            <a:ext cx="7239001" cy="762000"/>
          </a:xfrm>
        </p:spPr>
        <p:txBody>
          <a:bodyPr bIns="0"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</p:spPr>
        <p:txBody>
          <a:bodyPr>
            <a:noAutofit/>
          </a:bodyPr>
          <a:lstStyle>
            <a:lvl1pPr algn="l">
              <a:defRPr sz="7200" baseline="0">
                <a:ln w="12700">
                  <a:solidFill>
                    <a:schemeClr val="tx2"/>
                  </a:solidFill>
                </a:ln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C97F4A9-8091-4E08-9D53-1A40C601C7A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96917B-66C1-4FDF-959F-BAE8EF41EA6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161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5102352" y="841248"/>
            <a:ext cx="3730752" cy="43891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41248"/>
            <a:ext cx="3733800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05400" y="841248"/>
            <a:ext cx="3735267" cy="533400"/>
          </a:xfrm>
        </p:spPr>
        <p:txBody>
          <a:bodyPr anchor="t">
            <a:norm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10A43-72A9-4FE7-A6A2-37204D34D58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16152" y="1380744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5102352" y="1380743"/>
            <a:ext cx="3730752" cy="384048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361D61-ACA5-4AB5-9DB0-ECD7BBD589D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CAF0E42-9545-47D0-922B-DB565CF3EFF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395287"/>
            <a:ext cx="3008313" cy="1162050"/>
          </a:xfrm>
        </p:spPr>
        <p:txBody>
          <a:bodyPr anchor="b"/>
          <a:lstStyle>
            <a:lvl1pPr algn="l">
              <a:defRPr sz="2000" b="1">
                <a:ln>
                  <a:noFill/>
                </a:ln>
                <a:solidFill>
                  <a:srgbClr val="FF7605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1557337"/>
            <a:ext cx="3008313" cy="4386263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3"/>
          </p:nvPr>
        </p:nvSpPr>
        <p:spPr>
          <a:xfrm>
            <a:off x="914400" y="381000"/>
            <a:ext cx="4800600" cy="5943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DA13219F-296B-43D5-8610-68EFEEC14EF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624754"/>
            <a:ext cx="5486400" cy="404446"/>
          </a:xfrm>
        </p:spPr>
        <p:txBody>
          <a:bodyPr bIns="0" anchor="b"/>
          <a:lstStyle>
            <a:lvl1pPr algn="l">
              <a:defRPr sz="2000" b="1">
                <a:ln w="12700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23975" y="381000"/>
            <a:ext cx="5867400" cy="408146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5029200"/>
            <a:ext cx="4038600" cy="1371600"/>
          </a:xfrm>
        </p:spPr>
        <p:txBody>
          <a:bodyPr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89ACF3-8FD2-4021-BB85-B792528407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/>
              </a:gs>
              <a:gs pos="52000">
                <a:schemeClr val="accent6">
                  <a:lumMod val="75000"/>
                </a:schemeClr>
              </a:gs>
              <a:gs pos="100000">
                <a:schemeClr val="accent6">
                  <a:lumMod val="50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0" y="0"/>
            <a:ext cx="228600" cy="6858000"/>
          </a:xfrm>
          <a:prstGeom prst="rect">
            <a:avLst/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50000">
                <a:schemeClr val="accent1"/>
              </a:gs>
              <a:gs pos="100000">
                <a:schemeClr val="accent6">
                  <a:lumMod val="75000"/>
                </a:schemeClr>
              </a:gs>
            </a:gsLst>
            <a:lin ang="5400000" scaled="0"/>
          </a:gradFill>
          <a:ln>
            <a:noFill/>
          </a:ln>
          <a:effectLst>
            <a:innerShdw blurRad="190500" dist="25400">
              <a:prstClr val="black">
                <a:alpha val="6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effectLst>
                <a:innerShdw blurRad="63500" dist="50800" dir="189000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257800"/>
            <a:ext cx="7239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838200"/>
            <a:ext cx="7467600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59680" y="6553200"/>
            <a:ext cx="7162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86800" y="5740400"/>
            <a:ext cx="381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</a:lstStyle>
          <a:p>
            <a:pPr>
              <a:defRPr/>
            </a:pPr>
            <a:fld id="{E29C42B0-82AC-40C7-8FE1-0F6D95F5AEC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Freeform 5"/>
          <p:cNvSpPr>
            <a:spLocks/>
          </p:cNvSpPr>
          <p:nvPr/>
        </p:nvSpPr>
        <p:spPr bwMode="auto">
          <a:xfrm>
            <a:off x="8453438" y="5715000"/>
            <a:ext cx="242887" cy="431800"/>
          </a:xfrm>
          <a:custGeom>
            <a:avLst/>
            <a:gdLst/>
            <a:ahLst/>
            <a:cxnLst>
              <a:cxn ang="0">
                <a:pos x="62" y="0"/>
              </a:cxn>
              <a:cxn ang="0">
                <a:pos x="0" y="0"/>
              </a:cxn>
              <a:cxn ang="0">
                <a:pos x="89" y="136"/>
              </a:cxn>
              <a:cxn ang="0">
                <a:pos x="89" y="136"/>
              </a:cxn>
              <a:cxn ang="0">
                <a:pos x="0" y="272"/>
              </a:cxn>
              <a:cxn ang="0">
                <a:pos x="62" y="272"/>
              </a:cxn>
              <a:cxn ang="0">
                <a:pos x="153" y="136"/>
              </a:cxn>
              <a:cxn ang="0">
                <a:pos x="62" y="0"/>
              </a:cxn>
            </a:cxnLst>
            <a:rect l="0" t="0" r="r" b="b"/>
            <a:pathLst>
              <a:path w="153" h="272">
                <a:moveTo>
                  <a:pt x="62" y="0"/>
                </a:moveTo>
                <a:lnTo>
                  <a:pt x="0" y="0"/>
                </a:lnTo>
                <a:lnTo>
                  <a:pt x="89" y="136"/>
                </a:lnTo>
                <a:lnTo>
                  <a:pt x="89" y="136"/>
                </a:lnTo>
                <a:lnTo>
                  <a:pt x="0" y="272"/>
                </a:lnTo>
                <a:lnTo>
                  <a:pt x="62" y="272"/>
                </a:lnTo>
                <a:lnTo>
                  <a:pt x="153" y="136"/>
                </a:lnTo>
                <a:lnTo>
                  <a:pt x="62" y="0"/>
                </a:lnTo>
                <a:close/>
              </a:path>
            </a:pathLst>
          </a:custGeom>
          <a:solidFill>
            <a:schemeClr val="tx2">
              <a:lumMod val="60000"/>
              <a:lumOff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-1198682" y="4821116"/>
            <a:ext cx="2625969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4" r:id="rId1"/>
    <p:sldLayoutId id="2147483825" r:id="rId2"/>
    <p:sldLayoutId id="2147483826" r:id="rId3"/>
    <p:sldLayoutId id="2147483827" r:id="rId4"/>
    <p:sldLayoutId id="2147483828" r:id="rId5"/>
    <p:sldLayoutId id="2147483829" r:id="rId6"/>
    <p:sldLayoutId id="2147483830" r:id="rId7"/>
    <p:sldLayoutId id="2147483831" r:id="rId8"/>
    <p:sldLayoutId id="2147483832" r:id="rId9"/>
    <p:sldLayoutId id="2147483833" r:id="rId10"/>
    <p:sldLayoutId id="2147483834" r:id="rId11"/>
    <p:sldLayoutId id="2147483835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500"/>
                            </p:stCondLst>
                            <p:childTnLst>
                              <p:par>
                                <p:cTn id="9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txStyles>
    <p:titleStyle>
      <a:lvl1pPr algn="l" defTabSz="914400" rtl="0" eaLnBrk="1" latinLnBrk="0" hangingPunct="1">
        <a:spcBef>
          <a:spcPct val="0"/>
        </a:spcBef>
        <a:buNone/>
        <a:defRPr sz="7200" b="1" kern="1200">
          <a:ln w="12700">
            <a:solidFill>
              <a:schemeClr val="tx2"/>
            </a:solidFill>
          </a:ln>
          <a:solidFill>
            <a:schemeClr val="bg1"/>
          </a:solidFill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»"/>
        <a:defRPr sz="28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˃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&gt;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Calibri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>
          <a:schemeClr val="tx1"/>
        </a:buClr>
        <a:buFont typeface="Calibri" pitchFamily="34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260350"/>
            <a:ext cx="7773987" cy="1368450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Министерство общего и среднего образования Свердловской области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Отдел образования администрации Ленинского района 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Муниципальное  автономное дошкольное образовательное учреждение – 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детский сад № 126</a:t>
            </a:r>
            <a:br>
              <a:rPr lang="ru-RU" sz="16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</a:br>
            <a:endParaRPr lang="ru-RU" sz="1600" b="0" dirty="0" smtClean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70250"/>
            <a:ext cx="6400800" cy="2659080"/>
          </a:xfrm>
        </p:spPr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Евгения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Витальевна</a:t>
            </a:r>
          </a:p>
          <a:p>
            <a:pPr eaLnBrk="1" hangingPunct="1">
              <a:defRPr/>
            </a:pP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</a:t>
            </a:r>
            <a:b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 126</a:t>
            </a:r>
            <a:endParaRPr lang="ru-RU" b="1" i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defRPr/>
            </a:pPr>
            <a:endParaRPr lang="ru-RU" dirty="0" smtClean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Игры творческие на улице</a:t>
            </a:r>
            <a:b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(строительство сказочной песочной страны)</a:t>
            </a:r>
            <a:endParaRPr lang="ru-RU" sz="20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7067128" cy="5300346"/>
          </a:xfrm>
        </p:spPr>
      </p:pic>
    </p:spTree>
    <p:extLst>
      <p:ext uri="{BB962C8B-B14F-4D97-AF65-F5344CB8AC3E}">
        <p14:creationId xmlns:p14="http://schemas.microsoft.com/office/powerpoint/2010/main" val="349134459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755576" y="44624"/>
            <a:ext cx="7239000" cy="936104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</a:t>
            </a:r>
            <a:endParaRPr lang="ru-RU" sz="32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52736"/>
            <a:ext cx="4360994" cy="3270745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2996952"/>
            <a:ext cx="4253838" cy="3240360"/>
          </a:xfrm>
        </p:spPr>
      </p:pic>
    </p:spTree>
    <p:extLst>
      <p:ext uri="{BB962C8B-B14F-4D97-AF65-F5344CB8AC3E}">
        <p14:creationId xmlns:p14="http://schemas.microsoft.com/office/powerpoint/2010/main" val="333584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648072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Встречи с интересными людьми</a:t>
            </a:r>
            <a:b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(профессия ПОЖАРНЫЙ)</a:t>
            </a:r>
            <a:endParaRPr lang="ru-RU" sz="20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" y="1196975"/>
            <a:ext cx="7400925" cy="4933950"/>
          </a:xfrm>
        </p:spPr>
      </p:pic>
    </p:spTree>
    <p:extLst>
      <p:ext uri="{BB962C8B-B14F-4D97-AF65-F5344CB8AC3E}">
        <p14:creationId xmlns:p14="http://schemas.microsoft.com/office/powerpoint/2010/main" val="3161556995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1008112"/>
          </a:xfrm>
          <a:effectLst/>
        </p:spPr>
        <p:txBody>
          <a:bodyPr/>
          <a:lstStyle/>
          <a:p>
            <a:pPr algn="ctr"/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Предметно-развивающая среда</a:t>
            </a:r>
            <a:br>
              <a:rPr lang="ru-RU" sz="32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природы и экспериментирования </a:t>
            </a:r>
            <a:endParaRPr lang="ru-RU" sz="20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43608" y="1717997"/>
            <a:ext cx="3020144" cy="414208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48064" y="2060849"/>
            <a:ext cx="3168352" cy="3528392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C:\Users\Я\Desktop\ЦветикиСемицветики\IMG_20191107_1646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556792"/>
            <a:ext cx="3456384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Я\Desktop\ЦветикиСемицветики\IMG_20191107_16474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56792"/>
            <a:ext cx="3600400" cy="44644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26882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414883"/>
          </a:xfrm>
        </p:spPr>
        <p:txBody>
          <a:bodyPr/>
          <a:lstStyle/>
          <a:p>
            <a:pPr algn="ctr"/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безопасности</a:t>
            </a:r>
            <a:endParaRPr lang="ru-RU" sz="24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28800"/>
            <a:ext cx="3528392" cy="453650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478" y="1600200"/>
            <a:ext cx="3398043" cy="4530725"/>
          </a:xfrm>
        </p:spPr>
      </p:pic>
    </p:spTree>
    <p:extLst>
      <p:ext uri="{BB962C8B-B14F-4D97-AF65-F5344CB8AC3E}">
        <p14:creationId xmlns:p14="http://schemas.microsoft.com/office/powerpoint/2010/main" val="41386008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115616" y="260648"/>
            <a:ext cx="7239000" cy="504056"/>
          </a:xfrm>
        </p:spPr>
        <p:txBody>
          <a:bodyPr/>
          <a:lstStyle/>
          <a:p>
            <a:pPr algn="ctr"/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 театра</a:t>
            </a:r>
            <a:endParaRPr lang="ru-RU" sz="24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113" y="1228461"/>
            <a:ext cx="3730625" cy="4974166"/>
          </a:xfrm>
        </p:spPr>
      </p:pic>
      <p:pic>
        <p:nvPicPr>
          <p:cNvPr id="9" name="Объект 8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844824"/>
            <a:ext cx="3960439" cy="3744416"/>
          </a:xfrm>
        </p:spPr>
      </p:pic>
    </p:spTree>
    <p:extLst>
      <p:ext uri="{BB962C8B-B14F-4D97-AF65-F5344CB8AC3E}">
        <p14:creationId xmlns:p14="http://schemas.microsoft.com/office/powerpoint/2010/main" val="396815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39000" cy="936104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Центры социализации</a:t>
            </a:r>
            <a:br>
              <a:rPr lang="ru-RU" sz="32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Магазин</a:t>
            </a:r>
            <a:endParaRPr lang="ru-RU" sz="32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84784"/>
            <a:ext cx="3730625" cy="497416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3800" y="1529292"/>
            <a:ext cx="3659188" cy="4878917"/>
          </a:xfrm>
        </p:spPr>
      </p:pic>
    </p:spTree>
    <p:extLst>
      <p:ext uri="{BB962C8B-B14F-4D97-AF65-F5344CB8AC3E}">
        <p14:creationId xmlns:p14="http://schemas.microsoft.com/office/powerpoint/2010/main" val="3998117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39000" cy="648072"/>
          </a:xfrm>
        </p:spPr>
        <p:txBody>
          <a:bodyPr/>
          <a:lstStyle/>
          <a:p>
            <a:pPr algn="ctr"/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Больница</a:t>
            </a:r>
            <a:endParaRPr lang="ru-RU" sz="24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946153" cy="3744416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6133" y="1125538"/>
            <a:ext cx="3723084" cy="4964112"/>
          </a:xfrm>
        </p:spPr>
      </p:pic>
    </p:spTree>
    <p:extLst>
      <p:ext uri="{BB962C8B-B14F-4D97-AF65-F5344CB8AC3E}">
        <p14:creationId xmlns:p14="http://schemas.microsoft.com/office/powerpoint/2010/main" val="114288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39000" cy="648072"/>
          </a:xfrm>
        </p:spPr>
        <p:txBody>
          <a:bodyPr/>
          <a:lstStyle/>
          <a:p>
            <a:pPr algn="ctr"/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Семья. Кухня</a:t>
            </a:r>
            <a:endParaRPr lang="ru-RU" sz="28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916832"/>
            <a:ext cx="4018607" cy="3528392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6098" y="1628775"/>
            <a:ext cx="3292078" cy="4389438"/>
          </a:xfrm>
        </p:spPr>
      </p:pic>
    </p:spTree>
    <p:extLst>
      <p:ext uri="{BB962C8B-B14F-4D97-AF65-F5344CB8AC3E}">
        <p14:creationId xmlns:p14="http://schemas.microsoft.com/office/powerpoint/2010/main" val="932222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7239000" cy="504056"/>
          </a:xfrm>
        </p:spPr>
        <p:txBody>
          <a:bodyPr/>
          <a:lstStyle/>
          <a:p>
            <a:pPr algn="ctr"/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Парикмахерская. Уголок для девочек</a:t>
            </a:r>
            <a:endParaRPr lang="ru-RU" sz="24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quarter" idx="1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5" y="1628800"/>
            <a:ext cx="3874964" cy="3888432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772816"/>
            <a:ext cx="3802137" cy="3600400"/>
          </a:xfrm>
        </p:spPr>
      </p:pic>
    </p:spTree>
    <p:extLst>
      <p:ext uri="{BB962C8B-B14F-4D97-AF65-F5344CB8AC3E}">
        <p14:creationId xmlns:p14="http://schemas.microsoft.com/office/powerpoint/2010/main" val="98185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995937" y="1556792"/>
            <a:ext cx="4680520" cy="5087959"/>
          </a:xfrm>
        </p:spPr>
        <p:txBody>
          <a:bodyPr>
            <a:normAutofit fontScale="92500" lnSpcReduction="10000"/>
          </a:bodyPr>
          <a:lstStyle/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2010 г. - Уральский Государственный Педагогический Университет по специальности «Социально-культурный сервис и туризм» 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специалист по сервису и туризму</a:t>
            </a:r>
          </a:p>
          <a:p>
            <a:pPr marL="0" indent="0">
              <a:buNone/>
            </a:pPr>
            <a:endParaRPr lang="ru-RU" sz="18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г. – АНО ДПО «Гуманитарная академия» </a:t>
            </a:r>
          </a:p>
          <a:p>
            <a:pPr marL="0" indent="0">
              <a:buNone/>
            </a:pPr>
            <a:r>
              <a:rPr lang="ru-RU" sz="1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специальности «Образование и педагогика: педагогика и психология дошкольного образования»</a:t>
            </a:r>
          </a:p>
          <a:p>
            <a:pPr marL="0" indent="0">
              <a:buNone/>
            </a:pPr>
            <a:r>
              <a:rPr lang="ru-RU" sz="1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Квалификация: ведение профессиональной деятельности в сфере дошкольного образования</a:t>
            </a:r>
          </a:p>
          <a:p>
            <a:pPr marL="0" indent="0">
              <a:buNone/>
            </a:pPr>
            <a:endParaRPr lang="ru-RU" sz="14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6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ru-RU" sz="10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000" b="1" dirty="0" smtClean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1445" name="Rectangle 5"/>
          <p:cNvSpPr>
            <a:spLocks noChangeArrowheads="1"/>
          </p:cNvSpPr>
          <p:nvPr/>
        </p:nvSpPr>
        <p:spPr bwMode="auto">
          <a:xfrm>
            <a:off x="683568" y="149467"/>
            <a:ext cx="820891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eaLnBrk="1" hangingPunct="1"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Дмитриева Евгения Витальевна</a:t>
            </a:r>
          </a:p>
          <a:p>
            <a:pPr algn="ctr">
              <a:defRPr/>
            </a:pPr>
            <a:r>
              <a:rPr lang="ru-RU" sz="28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 МАДОУ детский сад №126</a:t>
            </a:r>
            <a: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10" descr="IMG_8253 копи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2776"/>
            <a:ext cx="2967038" cy="445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Объект 10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950" y="332656"/>
            <a:ext cx="2880306" cy="2880320"/>
          </a:xfrm>
        </p:spPr>
      </p:pic>
      <p:pic>
        <p:nvPicPr>
          <p:cNvPr id="12" name="Объект 11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332656"/>
            <a:ext cx="2880320" cy="2880320"/>
          </a:xfrm>
        </p:spPr>
      </p:pic>
      <p:pic>
        <p:nvPicPr>
          <p:cNvPr id="1027" name="Picture 3" descr="C:\Users\Я\Desktop\ЦветикиСемицветики\IMG_20191105_1443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9952" y="332656"/>
            <a:ext cx="2403267" cy="3204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Я\Desktop\ЦветикиСемицветики\IMG_20191105_144338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50" y="3651419"/>
            <a:ext cx="3905485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Я\Desktop\ЦветикиСемицветики\IMG_20191031_10583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771" y="3651419"/>
            <a:ext cx="4032448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831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1400" b="0" dirty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тематические беседы, собрания-дискуссии, индивидуальные консультации, что способствует установлению доверительных отношений;  </a:t>
            </a:r>
            <a:b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 рекомендации родителям (законным представителям) в форме буклетов и памяток с советами по вопросам развития детей дошкольного возраста, правилами и рекомендациями по обеспечению  эмоционально комфортного пребывания ребенка в детском саду;</a:t>
            </a:r>
            <a:b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развлечение в группе на тему: «День матери»,  с проведением различных конкурсов;</a:t>
            </a:r>
            <a:b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тематические фотоконкурсы: «Спорт в нашей жизни», «Моя семья»;</a:t>
            </a:r>
            <a:b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тематические выставки совместных семейных работ: конкурсы «Поделки из природного материала», «Дары осени», «Путешествие в космос»; </a:t>
            </a:r>
            <a:b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-проведение тематической недели безопасности, изготовление совместных поделок по дорожной и пожарной безопасности;</a:t>
            </a:r>
            <a:b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консультации:   «Игра - развитие ребенка», «Чем занять ребенка в праздники», «Профилактика заболеваний».</a:t>
            </a:r>
            <a:br>
              <a:rPr lang="ru-RU" sz="1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работе с семьями воспитанников применяются разные формы и методы взаимодействия:</a:t>
            </a: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66636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7239000" cy="432048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с семьей:</a:t>
            </a:r>
            <a:endParaRPr lang="ru-RU" sz="20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4011896"/>
            <a:ext cx="3730625" cy="2592288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quarter" idx="1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184" y="548681"/>
            <a:ext cx="2504008" cy="3252858"/>
          </a:xfrm>
        </p:spPr>
      </p:pic>
      <p:pic>
        <p:nvPicPr>
          <p:cNvPr id="2051" name="Picture 3" descr="C:\Users\Я\Desktop\ЦветикиСемицветики\IMG_20191107_165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48680"/>
            <a:ext cx="2601662" cy="32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Я\Desktop\ЦветикиСемицветики\IMG-20191031-WA000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548680"/>
            <a:ext cx="2383724" cy="325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3834426" cy="25562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4052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620688"/>
            <a:ext cx="7239000" cy="720080"/>
          </a:xfrm>
        </p:spPr>
        <p:txBody>
          <a:bodyPr/>
          <a:lstStyle/>
          <a:p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Итогом проделанной за </a:t>
            </a:r>
            <a:r>
              <a:rPr lang="ru-RU" sz="2400" b="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 образовательной работы с детьми являются:</a:t>
            </a:r>
            <a:endParaRPr lang="ru-RU" sz="24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27584" y="1556792"/>
            <a:ext cx="7272808" cy="3813056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</a:rPr>
              <a:t>Стабильные положительные результаты освоения воспитанниками образовательной программы</a:t>
            </a:r>
            <a:endParaRPr lang="ru-RU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752" y="3356992"/>
            <a:ext cx="367665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 descr="C:\Users\Я\Desktop\Садик\IMG_66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365032"/>
            <a:ext cx="3924436" cy="2582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336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239000" cy="720080"/>
          </a:xfrm>
        </p:spPr>
        <p:txBody>
          <a:bodyPr/>
          <a:lstStyle/>
          <a:p>
            <a:pPr algn="ctr"/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освоения воспитанниками </a:t>
            </a:r>
            <a:b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0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 образовательной программы 2018-2019 учебный год</a:t>
            </a:r>
            <a:endParaRPr lang="ru-RU" sz="20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7922307"/>
              </p:ext>
            </p:extLst>
          </p:nvPr>
        </p:nvGraphicFramePr>
        <p:xfrm>
          <a:off x="467545" y="1268760"/>
          <a:ext cx="8280922" cy="421903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08111"/>
                <a:gridCol w="798634"/>
                <a:gridCol w="828092"/>
                <a:gridCol w="677530"/>
                <a:gridCol w="677530"/>
                <a:gridCol w="618614"/>
                <a:gridCol w="720080"/>
                <a:gridCol w="864096"/>
                <a:gridCol w="792088"/>
                <a:gridCol w="648072"/>
                <a:gridCol w="648075"/>
              </a:tblGrid>
              <a:tr h="511279">
                <a:tc rowSpan="2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Социально-коммуникативное развитие</a:t>
                      </a:r>
                      <a:endParaRPr lang="ru-RU" sz="12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Познавательное</a:t>
                      </a:r>
                      <a:r>
                        <a:rPr lang="ru-RU" sz="1200" baseline="0" dirty="0" smtClean="0"/>
                        <a:t> развитие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Речевое развитие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Художественно-эстетическое развитие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sz="1200" dirty="0" smtClean="0"/>
                        <a:t>Физическое развитие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1279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НГ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КГ</a:t>
                      </a:r>
                      <a:endParaRPr lang="ru-RU" dirty="0"/>
                    </a:p>
                  </a:txBody>
                  <a:tcPr/>
                </a:tc>
              </a:tr>
              <a:tr h="10225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Высокий уровень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25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Средний уровень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68%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75%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65%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33%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92%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022558">
                <a:tc>
                  <a:txBody>
                    <a:bodyPr/>
                    <a:lstStyle/>
                    <a:p>
                      <a:r>
                        <a:rPr lang="ru-RU" sz="1600" dirty="0" smtClean="0"/>
                        <a:t>Низкий уровень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32%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35%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/>
                        <a:t>2%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0%</a:t>
                      </a:r>
                      <a:endParaRPr lang="ru-RU" sz="18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0505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239000" cy="1152128"/>
          </a:xfrm>
        </p:spPr>
        <p:txBody>
          <a:bodyPr/>
          <a:lstStyle/>
          <a:p>
            <a:pPr algn="ctr"/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Результаты диагностики уровня </a:t>
            </a:r>
            <a:b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сформированности</a:t>
            </a:r>
            <a:r>
              <a:rPr lang="ru-RU" sz="2800" b="0" dirty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игровых умений </a:t>
            </a:r>
            <a:b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 детей на конец учебного года</a:t>
            </a:r>
            <a:endParaRPr lang="ru-RU" sz="28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42253767"/>
              </p:ext>
            </p:extLst>
          </p:nvPr>
        </p:nvGraphicFramePr>
        <p:xfrm>
          <a:off x="683568" y="2420888"/>
          <a:ext cx="7992888" cy="25922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6"/>
                <a:gridCol w="1080120"/>
                <a:gridCol w="936104"/>
                <a:gridCol w="936104"/>
                <a:gridCol w="1008112"/>
                <a:gridCol w="1080120"/>
                <a:gridCol w="1152128"/>
                <a:gridCol w="936104"/>
              </a:tblGrid>
              <a:tr h="740654">
                <a:tc>
                  <a:txBody>
                    <a:bodyPr/>
                    <a:lstStyle/>
                    <a:p>
                      <a:pPr algn="ctr"/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Распределение ролей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Основное содержание игры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Ролевое поведение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Игровые действия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атрибутики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Использование ролевой речи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Выполнение  правил</a:t>
                      </a:r>
                      <a:endParaRPr lang="ru-RU" sz="1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Высокий</a:t>
                      </a:r>
                    </a:p>
                    <a:p>
                      <a:r>
                        <a:rPr lang="ru-RU" sz="1200" dirty="0" smtClean="0"/>
                        <a:t>уровень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68%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65%</a:t>
                      </a:r>
                      <a:endParaRPr lang="ru-RU" dirty="0"/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Средний уровень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49%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22%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47%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35%</a:t>
                      </a:r>
                      <a:endParaRPr lang="ru-RU" dirty="0"/>
                    </a:p>
                  </a:txBody>
                  <a:tcPr/>
                </a:tc>
              </a:tr>
              <a:tr h="617211"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Низкий уровень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0%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861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7239000" cy="504056"/>
          </a:xfrm>
        </p:spPr>
        <p:txBody>
          <a:bodyPr/>
          <a:lstStyle/>
          <a:p>
            <a:pPr algn="ctr"/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новый </a:t>
            </a:r>
            <a:r>
              <a:rPr lang="ru-RU" sz="2400" b="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период:</a:t>
            </a:r>
            <a:endParaRPr lang="ru-RU" sz="24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764704"/>
            <a:ext cx="7467600" cy="5211688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>•	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продолжать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 для обеспечения психологического благополучия и здоровья детей;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познавательные способности, творческое мышление и    воображение, речь;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формировать предпосылки для поисковой деятельности, интеллектуальной инициативы;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развивать умения определять возможные методы решения проблемы с помощью взрослого, а затем и самостоятельно;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развить желание участвовать в процессе совместной игровой и речевой деятельности;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приобщать родителей к творческой работе по развитию речевой и игровой деятельности ребят;</a:t>
            </a:r>
          </a:p>
          <a:p>
            <a:pPr marL="0" indent="0">
              <a:buNone/>
            </a:pP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	продолжить работу по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направлению социально- коммуникативное развитие дошкольников с помощью 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игровой </a:t>
            </a:r>
            <a:r>
              <a:rPr lang="ru-RU" dirty="0" smtClean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деятельности, </a:t>
            </a:r>
            <a:r>
              <a:rPr lang="ru-RU" dirty="0">
                <a:solidFill>
                  <a:schemeClr val="tx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применяя новые методы и формы работы.</a:t>
            </a:r>
          </a:p>
          <a:p>
            <a:pPr marL="0" indent="0">
              <a:buNone/>
            </a:pPr>
            <a:endParaRPr lang="ru-RU" dirty="0">
              <a:solidFill>
                <a:schemeClr val="tx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6347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04664"/>
            <a:ext cx="8160907" cy="6120680"/>
          </a:xfrm>
        </p:spPr>
      </p:pic>
    </p:spTree>
    <p:extLst>
      <p:ext uri="{BB962C8B-B14F-4D97-AF65-F5344CB8AC3E}">
        <p14:creationId xmlns:p14="http://schemas.microsoft.com/office/powerpoint/2010/main" val="9917956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7544" y="476672"/>
            <a:ext cx="8208912" cy="5654253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sz="4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квалификации: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«Учебный центр «Новатор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краткосрочное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обучение по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профессиональной программе «Оказание первой помощи до оказания медицинской помощи»;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год, участник Седьмой всероссийской конференции «Дошкольное образование: лучшие программы, практики и технологии»;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год,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«Центр онлайн обучения 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Нетология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-групп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по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профессиональной программе «</a:t>
            </a:r>
            <a:r>
              <a:rPr lang="ru-RU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Социо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-игровые приемы работы с детьми дошкольного возраста в детском саду», 36 часов;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год, ГАОУ ДПО СО «Институт развития образования»,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программа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повышения квалификации «Современные педагогические технологии в условиях реализации ФГОС ДО», 40 часов;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2016 год, 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ФГБОУ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«Уральский государственный педагогический университет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»,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</a:t>
            </a:r>
            <a:r>
              <a:rPr lang="ru-RU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</a:t>
            </a:r>
            <a:r>
              <a:rPr lang="ru-RU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дополнительной профессиональной программе «Дошкольное образование: реализация ФГОС в деятельности воспитателя», 36 часов</a:t>
            </a: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2015, ГАОУ ДПО СО «Институт развития образования», программа повышения квалификации «Проектирование образовательной деятельности в условиях введения и реализации ФГОС ДО» с использованием дистанционных технологий, 40 часов.</a:t>
            </a: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endParaRPr lang="ru-RU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4999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Нормативно-правовое обеспечение педагогической деятельности:</a:t>
            </a:r>
            <a:endParaRPr lang="ru-RU" sz="28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8219256" cy="515019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ru-RU" sz="2000" dirty="0" smtClean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 </a:t>
            </a: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«Об образовании в Российской Федерации» (№273-ФЗ от 29.12.2012 г.);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 государственный образовательный стандарт дошкольного образования;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Министерства образования и науки Российской Федерации « Об утверждении Порядка организации и осуществления образовательной деятельности по основным общеобразовательным программам дошкольного образования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»;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Конституция Российской Федерации;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Конвенция ООН о правах ребенка;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Санитарно-эпидемиологические требования (</a:t>
            </a:r>
            <a:r>
              <a:rPr lang="ru-RU" sz="2000" dirty="0" err="1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СанПин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2.4.1.3049-13);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Устав </a:t>
            </a:r>
            <a:r>
              <a:rPr lang="ru-RU" sz="20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МАДОУ детский сад №126;</a:t>
            </a:r>
            <a:endParaRPr lang="ru-RU" sz="20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ru-RU" sz="20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Кодекс Российской Федерации и другие. </a:t>
            </a:r>
          </a:p>
          <a:p>
            <a:pPr marL="0" indent="0">
              <a:buNone/>
            </a:pP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29540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774923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деятельности в </a:t>
            </a:r>
            <a:r>
              <a:rPr lang="ru-RU" sz="2800" b="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период:</a:t>
            </a:r>
            <a:endParaRPr lang="ru-RU" sz="28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8424936" cy="500618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освоение инновационных педагогических технологий, форм и методов образовательной работы с детьми;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углубленная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развитию игровой деятельности детей дошкольного возраста, способствующая социально-личностному развитию детей;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развивающей предметно-пространственной среды, обеспечивающей всестороннее развитие детей в соответствии с требованиями ФГОС ДО;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взаимодействие </a:t>
            </a:r>
            <a:r>
              <a:rPr lang="ru-RU" sz="22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родителями (законными представителями) воспитанников с целью повышения их компетентности в вопросах воспитания и образования детей, вовлечения непосредственно в образовательную деятельность посредством современных форм.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199651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558899"/>
          </a:xfrm>
        </p:spPr>
        <p:txBody>
          <a:bodyPr/>
          <a:lstStyle/>
          <a:p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на </a:t>
            </a:r>
            <a:r>
              <a:rPr lang="ru-RU" sz="2800" b="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межаттестационный</a:t>
            </a:r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период:</a:t>
            </a:r>
            <a:endParaRPr lang="ru-RU" sz="28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95536" y="1124744"/>
            <a:ext cx="8280920" cy="529421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пополнить развивающую предметно - пространственную среду для детей дошкольного возраста пособиями, играми, дидактическим материалом, направленными на социально-личностное развитие детей;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изучить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внедрить в работу с детьми среднего дошкольного возраста инновационные образовательные, </a:t>
            </a:r>
            <a:r>
              <a:rPr lang="ru-RU" sz="24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технологии, обеспечивающие всестороннее развитие детей;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разработать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комплексный календарно-тематический план по развитию игровой деятельности детей дошкольного возраста;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4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внедрить </a:t>
            </a:r>
            <a:r>
              <a:rPr lang="ru-RU" sz="24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систему работы с родителями (законными представителями) воспитанников новые эффективные формы и методы взаимодействия с целью их педагогической поддержки и вовлечения в образовательную деятельность;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73733018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354139"/>
          </a:xfrm>
          <a:noFill/>
        </p:spPr>
        <p:txBody>
          <a:bodyPr anchor="ctr">
            <a:normAutofit/>
          </a:bodyPr>
          <a:lstStyle/>
          <a:p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itchFamily="18" charset="0"/>
              </a:rPr>
              <a:t>Результатом деятельности в </a:t>
            </a:r>
            <a:r>
              <a:rPr lang="ru-RU" sz="2400" b="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межаттестационный</a:t>
            </a:r>
            <a:r>
              <a:rPr lang="ru-RU" sz="24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 период является следующее:</a:t>
            </a:r>
            <a:endParaRPr lang="ru-RU" sz="24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526008"/>
            <a:ext cx="8280920" cy="4855320"/>
          </a:xfrm>
        </p:spPr>
        <p:txBody>
          <a:bodyPr>
            <a:normAutofit fontScale="55000" lnSpcReduction="2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азработала комплексный перспективно-календарный тематический план развития игровой деятельности детей дошкольного возраста;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пополнила 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развивающую предметно-пространственную среду макетами по темам «Домашние животные», «Дикие животные», «Лето», «Зима»;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изготовила 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 и пособия направленные на социально-личностное развитие детей: д/и «Ягоды, фрукты», д/и «Что лишнее», д/и «Летает, прыгает, плавает», д/и «Угадай по описанию комнатное растение», д/и «От какого дерева ветка», д/и «Угадай по описанию», д/и «Времена года», кубики «Лето», предметные картинки;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развития игровой деятельности оборудовала центры театрализованных игр и ряженья;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пополнила 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сюжетно-ролевые игры «Семья», «Поликлиника», «Почта», «Гараж», «Салон красоты» атрибутами, предметами-заместителями, маркерами пространства, макетами;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оборудовала 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исследовательскую лабораторию для проведения опытов и экспериментов;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центр 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природы пополнила коллекциями: «Насекомые», «Природный и рукотворный мир», «Семена»;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ru-RU" sz="29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работе с воспитанниками применяю </a:t>
            </a:r>
            <a:r>
              <a:rPr lang="ru-RU" sz="29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(дыхательную, пальчиковую, зрительную гимнастики, гимнастику пробуждения, точечный массаж, музыкотерапию, технологии формирования здорового образа жизни) и </a:t>
            </a:r>
            <a:r>
              <a:rPr lang="ru-RU" sz="29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здоровьеформирующие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 «Безопасность» Н.Н. Авдеева, О.Л. Князева, Р.Б. </a:t>
            </a:r>
            <a:r>
              <a:rPr lang="ru-RU" sz="2900" dirty="0" err="1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Стеркина</a:t>
            </a:r>
            <a:r>
              <a:rPr lang="ru-RU" sz="29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>
              <a:buFont typeface="Wingdings" panose="05000000000000000000" pitchFamily="2" charset="2"/>
              <a:buChar char="q"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88640"/>
            <a:ext cx="7239000" cy="504056"/>
          </a:xfrm>
        </p:spPr>
        <p:txBody>
          <a:bodyPr/>
          <a:lstStyle/>
          <a:p>
            <a:pPr algn="ctr"/>
            <a:r>
              <a:rPr lang="ru-RU" sz="2800" b="0" dirty="0" err="1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Здоровьесберегающие</a:t>
            </a:r>
            <a:r>
              <a:rPr lang="ru-RU" sz="2800" b="0" dirty="0" smtClean="0">
                <a:solidFill>
                  <a:schemeClr val="bg2">
                    <a:lumMod val="1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технологии</a:t>
            </a:r>
            <a:endParaRPr lang="ru-RU" sz="2800" b="0" dirty="0">
              <a:solidFill>
                <a:schemeClr val="bg2">
                  <a:lumMod val="1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Оздоровительная гимнастика после сна</a:t>
            </a:r>
          </a:p>
          <a:p>
            <a:pPr marL="0" indent="0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sz="quarter" idx="14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600" dirty="0" smtClean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Физкультминутки</a:t>
            </a:r>
            <a:endParaRPr lang="ru-RU" sz="1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7" name="Picture 3" descr="C:\Users\Я\Desktop\ЦветикиСемицветики\IMG_20191105_1524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3234600" cy="43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Я\Desktop\ЦветикиСемицветики\IMG_20191108_16063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4664" y="1700808"/>
            <a:ext cx="3234600" cy="43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7825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239000" cy="576064"/>
          </a:xfrm>
        </p:spPr>
        <p:txBody>
          <a:bodyPr/>
          <a:lstStyle/>
          <a:p>
            <a:pPr algn="ctr"/>
            <a:r>
              <a:rPr lang="ru-RU" sz="3200" b="0" dirty="0" smtClean="0">
                <a:solidFill>
                  <a:schemeClr val="tx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ИК - технологии</a:t>
            </a:r>
            <a:endParaRPr lang="ru-RU" sz="3200" b="0" dirty="0">
              <a:solidFill>
                <a:schemeClr val="tx1">
                  <a:lumMod val="5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1052736"/>
            <a:ext cx="3868141" cy="5157523"/>
          </a:xfrm>
        </p:spPr>
      </p:pic>
    </p:spTree>
    <p:extLst>
      <p:ext uri="{BB962C8B-B14F-4D97-AF65-F5344CB8AC3E}">
        <p14:creationId xmlns:p14="http://schemas.microsoft.com/office/powerpoint/2010/main" val="310664725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ermal">
  <a:themeElements>
    <a:clrScheme name="Thermal">
      <a:dk1>
        <a:srgbClr val="4D5B6B"/>
      </a:dk1>
      <a:lt1>
        <a:srgbClr val="FFFFFF"/>
      </a:lt1>
      <a:dk2>
        <a:srgbClr val="675D59"/>
      </a:dk2>
      <a:lt2>
        <a:srgbClr val="E8DED8"/>
      </a:lt2>
      <a:accent1>
        <a:srgbClr val="FF7605"/>
      </a:accent1>
      <a:accent2>
        <a:srgbClr val="7F7F7F"/>
      </a:accent2>
      <a:accent3>
        <a:srgbClr val="7F5185"/>
      </a:accent3>
      <a:accent4>
        <a:srgbClr val="89AAD3"/>
      </a:accent4>
      <a:accent5>
        <a:srgbClr val="8F5B4B"/>
      </a:accent5>
      <a:accent6>
        <a:srgbClr val="C84340"/>
      </a:accent6>
      <a:hlink>
        <a:srgbClr val="89AAD3"/>
      </a:hlink>
      <a:folHlink>
        <a:srgbClr val="795185"/>
      </a:folHlink>
    </a:clrScheme>
    <a:fontScheme name="Thermal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erma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63500" dist="38100" dir="81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101600" dist="63500" dir="81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000000"/>
            </a:lightRig>
          </a:scene3d>
          <a:sp3d>
            <a:bevelT h="190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25000"/>
              </a:schemeClr>
            </a:gs>
            <a:gs pos="55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90000"/>
                <a:satMod val="300000"/>
                <a:lumMod val="9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8000"/>
                <a:satMod val="13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TM01859868[[fn=Термический]]</Template>
  <TotalTime>3351</TotalTime>
  <Words>961</Words>
  <Application>Microsoft Office PowerPoint</Application>
  <PresentationFormat>Экран (4:3)</PresentationFormat>
  <Paragraphs>163</Paragraphs>
  <Slides>27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Thermal</vt:lpstr>
      <vt:lpstr>Министерство общего и среднего образования Свердловской области Отдел образования администрации Ленинского района  Муниципальное  автономное дошкольное образовательное учреждение –  детский сад № 126 </vt:lpstr>
      <vt:lpstr>Презентация PowerPoint</vt:lpstr>
      <vt:lpstr>Презентация PowerPoint</vt:lpstr>
      <vt:lpstr>Нормативно-правовое обеспечение педагогической деятельности:</vt:lpstr>
      <vt:lpstr>Основные направления деятельности в межаттестационный период:</vt:lpstr>
      <vt:lpstr>Задачи на межаттестационный период:</vt:lpstr>
      <vt:lpstr>Результатом деятельности в межаттестационный период является следующее:</vt:lpstr>
      <vt:lpstr>Здоровьесберегающие технологии</vt:lpstr>
      <vt:lpstr>ИК - технологии</vt:lpstr>
      <vt:lpstr>Игры творческие на улице (строительство сказочной песочной страны)</vt:lpstr>
      <vt:lpstr>Развлечения</vt:lpstr>
      <vt:lpstr>Встречи с интересными людьми (профессия ПОЖАРНЫЙ)</vt:lpstr>
      <vt:lpstr>Предметно-развивающая среда  Центр природы и экспериментирования </vt:lpstr>
      <vt:lpstr>Центр безопасности</vt:lpstr>
      <vt:lpstr>Центр театра</vt:lpstr>
      <vt:lpstr>Центры социализации Магазин</vt:lpstr>
      <vt:lpstr>Больница</vt:lpstr>
      <vt:lpstr>Семья. Кухня</vt:lpstr>
      <vt:lpstr>Парикмахерская. Уголок для девочек</vt:lpstr>
      <vt:lpstr>Презентация PowerPoint</vt:lpstr>
      <vt:lpstr>- тематические беседы, собрания-дискуссии, индивидуальные консультации, что способствует установлению доверительных отношений;   -  рекомендации родителям (законным представителям) в форме буклетов и памяток с советами по вопросам развития детей дошкольного возраста, правилами и рекомендациями по обеспечению  эмоционально комфортного пребывания ребенка в детском саду; - развлечение в группе на тему: «День матери»,  с проведением различных конкурсов; - тематические фотоконкурсы: «Спорт в нашей жизни», «Моя семья»; - тематические выставки совместных семейных работ: конкурсы «Поделки из природного материала», «Дары осени», «Путешествие в космос»;  -проведение тематической недели безопасности, изготовление совместных поделок по дорожной и пожарной безопасности; - консультации:   «Игра - развитие ребенка», «Чем занять ребенка в праздники», «Профилактика заболеваний». </vt:lpstr>
      <vt:lpstr>Взаимодействие с семьей:</vt:lpstr>
      <vt:lpstr>Итогом проделанной за межаттестационный период образовательной работы с детьми являются:</vt:lpstr>
      <vt:lpstr>Результаты освоения воспитанниками  основной образовательной программы 2018-2019 учебный год</vt:lpstr>
      <vt:lpstr>Результаты диагностики уровня  сформированности игровых умений  у детей на конец учебного года</vt:lpstr>
      <vt:lpstr>Задачи на новый межаттестационный период: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HP</cp:lastModifiedBy>
  <cp:revision>284</cp:revision>
  <dcterms:created xsi:type="dcterms:W3CDTF">2011-12-05T15:47:52Z</dcterms:created>
  <dcterms:modified xsi:type="dcterms:W3CDTF">2019-11-11T19:36:14Z</dcterms:modified>
</cp:coreProperties>
</file>