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3" r:id="rId1"/>
  </p:sldMasterIdLst>
  <p:sldIdLst>
    <p:sldId id="256" r:id="rId2"/>
    <p:sldId id="277" r:id="rId3"/>
    <p:sldId id="343" r:id="rId4"/>
    <p:sldId id="344" r:id="rId5"/>
    <p:sldId id="345" r:id="rId6"/>
    <p:sldId id="346" r:id="rId7"/>
    <p:sldId id="312" r:id="rId8"/>
    <p:sldId id="347" r:id="rId9"/>
    <p:sldId id="361" r:id="rId10"/>
    <p:sldId id="364" r:id="rId11"/>
    <p:sldId id="366" r:id="rId12"/>
    <p:sldId id="365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62" r:id="rId22"/>
    <p:sldId id="356" r:id="rId23"/>
    <p:sldId id="363" r:id="rId24"/>
    <p:sldId id="357" r:id="rId25"/>
    <p:sldId id="358" r:id="rId26"/>
    <p:sldId id="359" r:id="rId27"/>
    <p:sldId id="360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8669D40-7CE4-4705-AC51-831C5A323ED0}">
          <p14:sldIdLst>
            <p14:sldId id="256"/>
            <p14:sldId id="277"/>
            <p14:sldId id="343"/>
            <p14:sldId id="344"/>
            <p14:sldId id="345"/>
            <p14:sldId id="346"/>
            <p14:sldId id="312"/>
            <p14:sldId id="347"/>
            <p14:sldId id="361"/>
            <p14:sldId id="364"/>
            <p14:sldId id="366"/>
            <p14:sldId id="365"/>
            <p14:sldId id="348"/>
            <p14:sldId id="349"/>
            <p14:sldId id="350"/>
            <p14:sldId id="351"/>
            <p14:sldId id="352"/>
            <p14:sldId id="353"/>
            <p14:sldId id="354"/>
            <p14:sldId id="355"/>
            <p14:sldId id="362"/>
            <p14:sldId id="356"/>
            <p14:sldId id="363"/>
            <p14:sldId id="357"/>
            <p14:sldId id="358"/>
            <p14:sldId id="359"/>
            <p14:sldId id="360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21" autoAdjust="0"/>
    <p:restoredTop sz="94698" autoAdjust="0"/>
  </p:normalViewPr>
  <p:slideViewPr>
    <p:cSldViewPr>
      <p:cViewPr varScale="1">
        <p:scale>
          <a:sx n="83" d="100"/>
          <a:sy n="83" d="100"/>
        </p:scale>
        <p:origin x="-1330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8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02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DBCDA241-59B0-4818-9878-A8A04B6365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FF9B64-4765-4142-9BC6-F82D5128D3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E8DA4-6C5A-4D8E-9F36-C7A3BC9CE6D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2B064-B24C-4A0F-B31F-F61C1DEF01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5132519-9B5C-46FC-B61E-869BE0E0A6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C97F4A9-8091-4E08-9D53-1A40C601C7A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96917B-66C1-4FDF-959F-BAE8EF41EA6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810A43-72A9-4FE7-A6A2-37204D34D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361D61-ACA5-4AB5-9DB0-ECD7BBD589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CAF0E42-9545-47D0-922B-DB565CF3EF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DA13219F-296B-43D5-8610-68EFEEC14EF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89ACF3-8FD2-4021-BB85-B792528407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382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E29C42B0-82AC-40C7-8FE1-0F6D95F5AEC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60350"/>
            <a:ext cx="7773987" cy="13684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1600" b="0" dirty="0" smtClean="0">
                <a:solidFill>
                  <a:schemeClr val="tx1"/>
                </a:solidFill>
                <a:effectLst/>
                <a:latin typeface="Times New Roman" pitchFamily="18" charset="0"/>
              </a:rPr>
              <a:t>Министерство общего и среднего образования Свердловской области</a:t>
            </a:r>
            <a:br>
              <a:rPr lang="ru-RU" sz="1600" b="0" dirty="0" smtClean="0">
                <a:solidFill>
                  <a:schemeClr val="tx1"/>
                </a:solidFill>
                <a:effectLst/>
                <a:latin typeface="Times New Roman" pitchFamily="18" charset="0"/>
              </a:rPr>
            </a:br>
            <a:r>
              <a:rPr lang="ru-RU" sz="1600" b="0" dirty="0" smtClean="0">
                <a:solidFill>
                  <a:schemeClr val="tx1"/>
                </a:solidFill>
                <a:effectLst/>
                <a:latin typeface="Times New Roman" pitchFamily="18" charset="0"/>
              </a:rPr>
              <a:t>Отдел образования администрации Ленинского района </a:t>
            </a:r>
            <a:br>
              <a:rPr lang="ru-RU" sz="1600" b="0" dirty="0" smtClean="0">
                <a:solidFill>
                  <a:schemeClr val="tx1"/>
                </a:solidFill>
                <a:effectLst/>
                <a:latin typeface="Times New Roman" pitchFamily="18" charset="0"/>
              </a:rPr>
            </a:br>
            <a:r>
              <a:rPr lang="ru-RU" sz="1600" b="0" dirty="0" smtClean="0">
                <a:solidFill>
                  <a:schemeClr val="tx1"/>
                </a:solidFill>
                <a:effectLst/>
                <a:latin typeface="Times New Roman" pitchFamily="18" charset="0"/>
              </a:rPr>
              <a:t>Муниципальное  автономное дошкольное образовательное учреждение – </a:t>
            </a:r>
            <a:br>
              <a:rPr lang="ru-RU" sz="1600" b="0" dirty="0" smtClean="0">
                <a:solidFill>
                  <a:schemeClr val="tx1"/>
                </a:solidFill>
                <a:effectLst/>
                <a:latin typeface="Times New Roman" pitchFamily="18" charset="0"/>
              </a:rPr>
            </a:br>
            <a:r>
              <a:rPr lang="ru-RU" sz="1600" b="0" dirty="0" smtClean="0">
                <a:solidFill>
                  <a:schemeClr val="tx1"/>
                </a:solidFill>
                <a:effectLst/>
                <a:latin typeface="Times New Roman" pitchFamily="18" charset="0"/>
              </a:rPr>
              <a:t>детский сад № 126</a:t>
            </a:r>
            <a:br>
              <a:rPr lang="ru-RU" sz="1600" b="0" dirty="0" smtClean="0">
                <a:solidFill>
                  <a:schemeClr val="tx1"/>
                </a:solidFill>
                <a:effectLst/>
                <a:latin typeface="Times New Roman" pitchFamily="18" charset="0"/>
              </a:rPr>
            </a:br>
            <a:endParaRPr lang="ru-RU" sz="1600" b="0" dirty="0" smtClean="0"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659080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Дмитриева</a:t>
            </a:r>
          </a:p>
          <a:p>
            <a:pPr eaLnBrk="1" hangingPunct="1">
              <a:defRPr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Евгения</a:t>
            </a:r>
          </a:p>
          <a:p>
            <a:pPr eaLnBrk="1" hangingPunct="1">
              <a:defRPr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Витальевна</a:t>
            </a:r>
          </a:p>
          <a:p>
            <a:pPr eaLnBrk="1" hangingPunct="1"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b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детский сад № 126</a:t>
            </a: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48072"/>
          </a:xfrm>
        </p:spPr>
        <p:txBody>
          <a:bodyPr/>
          <a:lstStyle/>
          <a:p>
            <a:pPr algn="ctr"/>
            <a:r>
              <a:rPr lang="ru-RU" sz="20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Игры творческие на улице</a:t>
            </a:r>
            <a:br>
              <a:rPr lang="ru-RU" sz="20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(строительство сказочной песочной страны)</a:t>
            </a:r>
            <a:endParaRPr lang="ru-RU" sz="2000" b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052736"/>
            <a:ext cx="7067128" cy="5300346"/>
          </a:xfrm>
        </p:spPr>
      </p:pic>
    </p:spTree>
    <p:extLst>
      <p:ext uri="{BB962C8B-B14F-4D97-AF65-F5344CB8AC3E}">
        <p14:creationId xmlns:p14="http://schemas.microsoft.com/office/powerpoint/2010/main" val="349134459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55576" y="44624"/>
            <a:ext cx="7239000" cy="936104"/>
          </a:xfrm>
        </p:spPr>
        <p:txBody>
          <a:bodyPr/>
          <a:lstStyle/>
          <a:p>
            <a:pPr algn="ctr"/>
            <a:r>
              <a:rPr lang="ru-RU" sz="32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Развлечения</a:t>
            </a:r>
            <a:endParaRPr lang="ru-RU" sz="3200" b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52736"/>
            <a:ext cx="4360994" cy="3270745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996952"/>
            <a:ext cx="4253838" cy="3240360"/>
          </a:xfrm>
        </p:spPr>
      </p:pic>
    </p:spTree>
    <p:extLst>
      <p:ext uri="{BB962C8B-B14F-4D97-AF65-F5344CB8AC3E}">
        <p14:creationId xmlns:p14="http://schemas.microsoft.com/office/powerpoint/2010/main" val="333584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48072"/>
          </a:xfrm>
        </p:spPr>
        <p:txBody>
          <a:bodyPr/>
          <a:lstStyle/>
          <a:p>
            <a:pPr algn="ctr"/>
            <a:r>
              <a:rPr lang="ru-RU" sz="20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 с интересными людьми</a:t>
            </a:r>
            <a:br>
              <a:rPr lang="ru-RU" sz="20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(профессия ПОЖАРНЫЙ)</a:t>
            </a:r>
            <a:endParaRPr lang="ru-RU" sz="2000" b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12" y="1196975"/>
            <a:ext cx="7400925" cy="4933950"/>
          </a:xfrm>
        </p:spPr>
      </p:pic>
    </p:spTree>
    <p:extLst>
      <p:ext uri="{BB962C8B-B14F-4D97-AF65-F5344CB8AC3E}">
        <p14:creationId xmlns:p14="http://schemas.microsoft.com/office/powerpoint/2010/main" val="316155699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008112"/>
          </a:xfrm>
          <a:effectLst/>
        </p:spPr>
        <p:txBody>
          <a:bodyPr/>
          <a:lstStyle/>
          <a:p>
            <a:pPr algn="ctr"/>
            <a:r>
              <a:rPr lang="ru-RU" sz="32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Предметно-развивающая среда</a:t>
            </a:r>
            <a:br>
              <a:rPr lang="ru-RU" sz="32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 природы и экспериментирования </a:t>
            </a:r>
            <a:endParaRPr lang="ru-RU" sz="2000" b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43608" y="1717997"/>
            <a:ext cx="3020144" cy="41420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48064" y="2060849"/>
            <a:ext cx="3168352" cy="3528392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051" name="Picture 3" descr="C:\Users\Я\Desktop\ЦветикиСемицветики\IMG_20191107_1646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3456384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Я\Desktop\ЦветикиСемицветики\IMG_20191107_1647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56792"/>
            <a:ext cx="3600400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26882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414883"/>
          </a:xfrm>
        </p:spPr>
        <p:txBody>
          <a:bodyPr/>
          <a:lstStyle/>
          <a:p>
            <a:pPr algn="ctr"/>
            <a:r>
              <a:rPr lang="ru-RU" sz="24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 безопасности</a:t>
            </a:r>
            <a:endParaRPr lang="ru-RU" sz="2400" b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628800"/>
            <a:ext cx="3528392" cy="4536504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78" y="1600200"/>
            <a:ext cx="3398043" cy="4530725"/>
          </a:xfrm>
        </p:spPr>
      </p:pic>
    </p:spTree>
    <p:extLst>
      <p:ext uri="{BB962C8B-B14F-4D97-AF65-F5344CB8AC3E}">
        <p14:creationId xmlns:p14="http://schemas.microsoft.com/office/powerpoint/2010/main" val="41386008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239000" cy="504056"/>
          </a:xfrm>
        </p:spPr>
        <p:txBody>
          <a:bodyPr/>
          <a:lstStyle/>
          <a:p>
            <a:pPr algn="ctr"/>
            <a:r>
              <a:rPr lang="ru-RU" sz="24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 театра</a:t>
            </a:r>
            <a:endParaRPr lang="ru-RU" sz="2400" b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1228461"/>
            <a:ext cx="3730625" cy="4974166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844824"/>
            <a:ext cx="3960439" cy="3744416"/>
          </a:xfrm>
        </p:spPr>
      </p:pic>
    </p:spTree>
    <p:extLst>
      <p:ext uri="{BB962C8B-B14F-4D97-AF65-F5344CB8AC3E}">
        <p14:creationId xmlns:p14="http://schemas.microsoft.com/office/powerpoint/2010/main" val="3968155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239000" cy="936104"/>
          </a:xfrm>
        </p:spPr>
        <p:txBody>
          <a:bodyPr/>
          <a:lstStyle/>
          <a:p>
            <a:pPr algn="ctr"/>
            <a:r>
              <a:rPr lang="ru-RU" sz="32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Центры социализации</a:t>
            </a:r>
            <a:br>
              <a:rPr lang="ru-RU" sz="32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</a:t>
            </a:r>
            <a:endParaRPr lang="ru-RU" sz="3200" b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84784"/>
            <a:ext cx="3730625" cy="497416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800" y="1529292"/>
            <a:ext cx="3659188" cy="4878917"/>
          </a:xfrm>
        </p:spPr>
      </p:pic>
    </p:spTree>
    <p:extLst>
      <p:ext uri="{BB962C8B-B14F-4D97-AF65-F5344CB8AC3E}">
        <p14:creationId xmlns:p14="http://schemas.microsoft.com/office/powerpoint/2010/main" val="399811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239000" cy="648072"/>
          </a:xfrm>
        </p:spPr>
        <p:txBody>
          <a:bodyPr/>
          <a:lstStyle/>
          <a:p>
            <a:pPr algn="ctr"/>
            <a:r>
              <a:rPr lang="ru-RU" sz="24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Больница</a:t>
            </a:r>
            <a:endParaRPr lang="ru-RU" sz="2400" b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28800"/>
            <a:ext cx="3946153" cy="374441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133" y="1125538"/>
            <a:ext cx="3723084" cy="4964112"/>
          </a:xfrm>
        </p:spPr>
      </p:pic>
    </p:spTree>
    <p:extLst>
      <p:ext uri="{BB962C8B-B14F-4D97-AF65-F5344CB8AC3E}">
        <p14:creationId xmlns:p14="http://schemas.microsoft.com/office/powerpoint/2010/main" val="114288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239000" cy="648072"/>
          </a:xfrm>
        </p:spPr>
        <p:txBody>
          <a:bodyPr/>
          <a:lstStyle/>
          <a:p>
            <a:pPr algn="ctr"/>
            <a:r>
              <a:rPr lang="ru-RU" sz="28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Семья. Кухня</a:t>
            </a:r>
            <a:endParaRPr lang="ru-RU" sz="2800" b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16832"/>
            <a:ext cx="4018607" cy="352839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6098" y="1628775"/>
            <a:ext cx="3292078" cy="4389438"/>
          </a:xfrm>
        </p:spPr>
      </p:pic>
    </p:spTree>
    <p:extLst>
      <p:ext uri="{BB962C8B-B14F-4D97-AF65-F5344CB8AC3E}">
        <p14:creationId xmlns:p14="http://schemas.microsoft.com/office/powerpoint/2010/main" val="93222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239000" cy="504056"/>
          </a:xfrm>
        </p:spPr>
        <p:txBody>
          <a:bodyPr/>
          <a:lstStyle/>
          <a:p>
            <a:pPr algn="ctr"/>
            <a:r>
              <a:rPr lang="ru-RU" sz="24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Парикмахерская. Уголок для девочек</a:t>
            </a:r>
            <a:endParaRPr lang="ru-RU" sz="2400" b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5" y="1628800"/>
            <a:ext cx="3874964" cy="3888432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72816"/>
            <a:ext cx="3802137" cy="3600400"/>
          </a:xfrm>
        </p:spPr>
      </p:pic>
    </p:spTree>
    <p:extLst>
      <p:ext uri="{BB962C8B-B14F-4D97-AF65-F5344CB8AC3E}">
        <p14:creationId xmlns:p14="http://schemas.microsoft.com/office/powerpoint/2010/main" val="98185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995937" y="1556792"/>
            <a:ext cx="4680520" cy="5087959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ru-RU" sz="1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 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ru-RU" sz="18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2010 г. - Уральский Государственный Педагогический Университет по специальности «Социально-культурный сервис и туризм» 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 специалист по сервису и туризму</a:t>
            </a:r>
          </a:p>
          <a:p>
            <a:pPr marL="0" indent="0">
              <a:buNone/>
            </a:pPr>
            <a:endParaRPr lang="ru-RU" sz="18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 г. – АНО ДПО «Гуманитарная академия»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специальности «Образование и педагогика: педагогика и психология дошкольного образования»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 ведение профессиональной деятельности в сфере дошкольного образования</a:t>
            </a:r>
          </a:p>
          <a:p>
            <a:pPr marL="0" indent="0">
              <a:buNone/>
            </a:pPr>
            <a:endParaRPr lang="ru-RU" sz="14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1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1000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683568" y="149467"/>
            <a:ext cx="820891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1" hangingPunct="1">
              <a:defRPr/>
            </a:pP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Дмитриева Евгения Витальевна</a:t>
            </a:r>
          </a:p>
          <a:p>
            <a:pPr algn="ctr">
              <a:defRPr/>
            </a:pP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 МАДОУ детский сад №126</a:t>
            </a: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10" descr="IMG_8253 коп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12776"/>
            <a:ext cx="2967038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10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50" y="332656"/>
            <a:ext cx="2880306" cy="2880320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32656"/>
            <a:ext cx="2880320" cy="2880320"/>
          </a:xfrm>
        </p:spPr>
      </p:pic>
      <p:pic>
        <p:nvPicPr>
          <p:cNvPr id="1027" name="Picture 3" descr="C:\Users\Я\Desktop\ЦветикиСемицветики\IMG_20191105_1443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952" y="332656"/>
            <a:ext cx="2403267" cy="3204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Я\Desktop\ЦветикиСемицветики\IMG_20191105_1443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50" y="3651419"/>
            <a:ext cx="3905485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Я\Desktop\ЦветикиСемицветики\IMG_20191031_10583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771" y="3651419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83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1400" b="0" dirty="0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беседы, собрания-дискуссии, индивидуальные консультации, что способствует установлению доверительных отношений;  </a:t>
            </a:r>
            <a:br>
              <a:rPr lang="ru-RU" sz="1800" b="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 рекомендации родителям (законным представителям) в форме буклетов и памяток с советами по вопросам развития детей дошкольного возраста, правилами и рекомендациями по обеспечению  эмоционально комфортного пребывания ребенка в детском саду;</a:t>
            </a:r>
            <a:br>
              <a:rPr lang="ru-RU" sz="1800" b="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развлечение в группе на тему: «День матери»,  с проведением различных конкурсов;</a:t>
            </a:r>
            <a:br>
              <a:rPr lang="ru-RU" sz="1800" b="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тематические фотоконкурсы: «Спорт в нашей жизни», «Моя семья»;</a:t>
            </a:r>
            <a:br>
              <a:rPr lang="ru-RU" sz="1800" b="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тематические выставки совместных семейных работ: конкурсы «Поделки из природного материала», «Дары осени», «Путешествие в космос»; </a:t>
            </a:r>
            <a:br>
              <a:rPr lang="ru-RU" sz="1800" b="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-проведение тематической недели безопасности, изготовление совместных поделок по дорожной и пожарной безопасности;</a:t>
            </a:r>
            <a:br>
              <a:rPr lang="ru-RU" sz="1800" b="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консультации:   «Игра - развитие ребенка», «Чем занять ребенка в праздники», «Профилактика заболеваний».</a:t>
            </a:r>
            <a:br>
              <a:rPr lang="ru-RU" sz="1800" b="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 с семьями воспитанников применяются разные формы и методы взаимодействия:</a:t>
            </a:r>
            <a:endParaRPr lang="ru-RU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6636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239000" cy="432048"/>
          </a:xfrm>
        </p:spPr>
        <p:txBody>
          <a:bodyPr/>
          <a:lstStyle/>
          <a:p>
            <a:pPr algn="ctr"/>
            <a:r>
              <a:rPr lang="ru-RU" sz="20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семьей:</a:t>
            </a:r>
            <a:endParaRPr lang="ru-RU" sz="2000" b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011896"/>
            <a:ext cx="3730625" cy="259228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48681"/>
            <a:ext cx="2504008" cy="3252858"/>
          </a:xfrm>
        </p:spPr>
      </p:pic>
      <p:pic>
        <p:nvPicPr>
          <p:cNvPr id="2051" name="Picture 3" descr="C:\Users\Я\Desktop\ЦветикиСемицветики\IMG_20191107_1653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2601662" cy="3252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Я\Desktop\ЦветикиСемицветики\IMG-20191031-WA00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48680"/>
            <a:ext cx="2383724" cy="3252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77072"/>
            <a:ext cx="3834426" cy="2556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405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239000" cy="720080"/>
          </a:xfrm>
        </p:spPr>
        <p:txBody>
          <a:bodyPr/>
          <a:lstStyle/>
          <a:p>
            <a:r>
              <a:rPr lang="ru-RU" sz="24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Итогом проделанной за </a:t>
            </a:r>
            <a:r>
              <a:rPr lang="ru-RU" sz="2400" b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межаттестационный</a:t>
            </a:r>
            <a:r>
              <a:rPr lang="ru-RU" sz="24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 образовательной работы с детьми являются:</a:t>
            </a:r>
            <a:endParaRPr lang="ru-RU" sz="2400" b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1556792"/>
            <a:ext cx="7272808" cy="3813056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Стабильные положительные результаты освоения воспитанниками образовательной программы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52" y="3356992"/>
            <a:ext cx="367665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Я\Desktop\Садик\IMG_66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65032"/>
            <a:ext cx="3924436" cy="258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336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239000" cy="720080"/>
          </a:xfrm>
        </p:spPr>
        <p:txBody>
          <a:bodyPr/>
          <a:lstStyle/>
          <a:p>
            <a:pPr algn="ctr"/>
            <a:r>
              <a:rPr lang="ru-RU" sz="20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освоения воспитанниками </a:t>
            </a:r>
            <a:br>
              <a:rPr lang="ru-RU" sz="20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образовательной программы 2018-2019 учебный год</a:t>
            </a:r>
            <a:endParaRPr lang="ru-RU" sz="2000" b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7922307"/>
              </p:ext>
            </p:extLst>
          </p:nvPr>
        </p:nvGraphicFramePr>
        <p:xfrm>
          <a:off x="467545" y="1268760"/>
          <a:ext cx="8280922" cy="4219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1"/>
                <a:gridCol w="798634"/>
                <a:gridCol w="828092"/>
                <a:gridCol w="677530"/>
                <a:gridCol w="677530"/>
                <a:gridCol w="618614"/>
                <a:gridCol w="720080"/>
                <a:gridCol w="864096"/>
                <a:gridCol w="792088"/>
                <a:gridCol w="648072"/>
                <a:gridCol w="648075"/>
              </a:tblGrid>
              <a:tr h="511279"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Социально-коммуникативное развитие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Познавательное</a:t>
                      </a:r>
                      <a:r>
                        <a:rPr lang="ru-RU" sz="1200" baseline="0" dirty="0" smtClean="0"/>
                        <a:t> развитие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Речевое развитие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Художественно-эстетическое развитие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Физическое развитие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127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КГ</a:t>
                      </a:r>
                      <a:endParaRPr lang="ru-RU" dirty="0"/>
                    </a:p>
                  </a:txBody>
                  <a:tcPr/>
                </a:tc>
              </a:tr>
              <a:tr h="102255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Высокий уровень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65%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68%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75%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65%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2255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Средний уровень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65%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35%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68%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32%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75%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25%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65%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33%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2255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Низкий уровень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35%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32%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25%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35%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050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239000" cy="1152128"/>
          </a:xfrm>
        </p:spPr>
        <p:txBody>
          <a:bodyPr/>
          <a:lstStyle/>
          <a:p>
            <a:pPr algn="ctr"/>
            <a:r>
              <a:rPr lang="ru-RU" sz="28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диагностики уровня </a:t>
            </a:r>
            <a:br>
              <a:rPr lang="ru-RU" sz="28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2800" b="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игровых умений </a:t>
            </a:r>
            <a:br>
              <a:rPr lang="ru-RU" sz="28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на конец учебного года</a:t>
            </a:r>
            <a:endParaRPr lang="ru-RU" sz="2800" b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2253767"/>
              </p:ext>
            </p:extLst>
          </p:nvPr>
        </p:nvGraphicFramePr>
        <p:xfrm>
          <a:off x="683568" y="2420888"/>
          <a:ext cx="7992888" cy="25922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"/>
                <a:gridCol w="1080120"/>
                <a:gridCol w="936104"/>
                <a:gridCol w="936104"/>
                <a:gridCol w="1008112"/>
                <a:gridCol w="1080120"/>
                <a:gridCol w="1152128"/>
                <a:gridCol w="936104"/>
              </a:tblGrid>
              <a:tr h="740654"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Распределение ролей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Основное содержание игры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Ролевое поведение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Игровые действия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атрибутики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ролевой речи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 правил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1721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Высокий</a:t>
                      </a:r>
                    </a:p>
                    <a:p>
                      <a:r>
                        <a:rPr lang="ru-RU" sz="1200" dirty="0" smtClean="0"/>
                        <a:t>уровень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38%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68%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68%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68%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65%</a:t>
                      </a:r>
                      <a:endParaRPr lang="ru-RU" dirty="0"/>
                    </a:p>
                  </a:txBody>
                  <a:tcPr/>
                </a:tc>
              </a:tr>
              <a:tr h="61721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Средний уровень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49%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32%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32%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22%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47%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35%</a:t>
                      </a:r>
                      <a:endParaRPr lang="ru-RU" dirty="0"/>
                    </a:p>
                  </a:txBody>
                  <a:tcPr/>
                </a:tc>
              </a:tr>
              <a:tr h="61721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Низкий уровень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86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239000" cy="504056"/>
          </a:xfrm>
        </p:spPr>
        <p:txBody>
          <a:bodyPr/>
          <a:lstStyle/>
          <a:p>
            <a:pPr algn="ctr"/>
            <a:r>
              <a:rPr lang="ru-RU" sz="24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на новый </a:t>
            </a:r>
            <a:r>
              <a:rPr lang="ru-RU" sz="2400" b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межаттестационный</a:t>
            </a:r>
            <a:r>
              <a:rPr lang="ru-RU" sz="24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период:</a:t>
            </a:r>
            <a:endParaRPr lang="ru-RU" sz="2400" b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764704"/>
            <a:ext cx="7467600" cy="521168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•	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</a:t>
            </a: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обеспечения психологического благополучия и здоровья детей;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развивать познавательные способности, творческое мышление и    воображение, речь;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формировать предпосылки для поисковой деятельности, интеллектуальной инициативы;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развивать умения определять возможные методы решения проблемы с помощью взрослого, а затем и самостоятельно;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развить желание участвовать в процессе совместной игровой и речевой деятельности;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приобщать родителей к творческой работе по развитию речевой и игровой деятельности ребят;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продолжить работу по 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направлению социально- коммуникативное развитие дошкольников с помощью  </a:t>
            </a: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 </a:t>
            </a: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применяя новые методы и формы работы.</a:t>
            </a:r>
          </a:p>
          <a:p>
            <a:pPr marL="0" indent="0">
              <a:buNone/>
            </a:pPr>
            <a:endParaRPr lang="ru-RU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34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8160907" cy="6120680"/>
          </a:xfrm>
        </p:spPr>
      </p:pic>
    </p:spTree>
    <p:extLst>
      <p:ext uri="{BB962C8B-B14F-4D97-AF65-F5344CB8AC3E}">
        <p14:creationId xmlns:p14="http://schemas.microsoft.com/office/powerpoint/2010/main" val="991795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476672"/>
            <a:ext cx="8208912" cy="565425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4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квалификации:</a:t>
            </a:r>
          </a:p>
          <a:p>
            <a:pPr>
              <a:buFont typeface="Wingdings" panose="05000000000000000000" pitchFamily="2" charset="2"/>
              <a:buChar char="q"/>
            </a:pPr>
            <a:endParaRPr lang="ru-RU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год,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«Учебный центр «Новатор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краткосрочное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по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дополнительной профессиональной программе «Оказание первой помощи до оказания медицинской помощи»;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год, участник Седьмой всероссийской конференции «Дошкольное образование: лучшие программы, практики и технологии»;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год,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онлайн обучения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Нетология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-групп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 по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дополнительной профессиональной программе «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Социо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-игровые приемы работы с детьми дошкольного возраста в детском саду», 36 часов;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год, ГАОУ ДПО СО «Институт развития образования»,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программа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квалификации «Современные педагогические технологии в условиях реализации ФГОС ДО», 40 часов;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 год,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ФГБОУ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«Уральский государственный педагогический университет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 </a:t>
            </a:r>
            <a:r>
              <a:rPr lang="ru-RU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дополнительной профессиональной программе «Дошкольное образование: реализация ФГОС в деятельности воспитателя», 36 часов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2015, ГАОУ ДПО СО «Институт развития образования», программа повышения квалификации «Проектирование образовательной деятельности в условиях введения и реализации ФГОС ДО» с использованием дистанционных технологий, 40 часов.</a:t>
            </a:r>
            <a:endParaRPr lang="ru-RU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ru-RU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9991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936104"/>
          </a:xfrm>
        </p:spPr>
        <p:txBody>
          <a:bodyPr/>
          <a:lstStyle/>
          <a:p>
            <a:r>
              <a:rPr lang="ru-RU" sz="28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Нормативно-правовое обеспечение педагогической деятельности:</a:t>
            </a:r>
            <a:endParaRPr lang="ru-RU" sz="2800" b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8219256" cy="515019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endParaRPr lang="ru-RU" sz="20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«Об образовании в Российской Федерации» (№273-ФЗ от 29.12.2012 г.);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образовательный стандарт дошкольного образования;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Российской Федерации « Об утверждении Порядка организации и осуществления образовательной деятельности по основным общеобразовательным программам дошкольного образования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Российской Федерации;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ООН о правах ребенка;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Санитарно-эпидемиологические требования (</a:t>
            </a:r>
            <a:r>
              <a:rPr lang="ru-RU" sz="20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СанПин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2.4.1.3049-13);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Устав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детский сад №126;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Трудовой Кодекс Российской Федерации и другие. </a:t>
            </a:r>
          </a:p>
          <a:p>
            <a:pPr marL="0" indent="0">
              <a:buNone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295400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74923"/>
          </a:xfrm>
        </p:spPr>
        <p:txBody>
          <a:bodyPr/>
          <a:lstStyle/>
          <a:p>
            <a:r>
              <a:rPr lang="ru-RU" sz="28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деятельности в </a:t>
            </a:r>
            <a:r>
              <a:rPr lang="ru-RU" sz="2800" b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межаттестационный</a:t>
            </a:r>
            <a:r>
              <a:rPr lang="ru-RU" sz="28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период:</a:t>
            </a:r>
            <a:endParaRPr lang="ru-RU" sz="2800" b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1124744"/>
            <a:ext cx="8424936" cy="500618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инновационных педагогических технологий, форм и методов образовательной работы с детьми;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углубленная </a:t>
            </a:r>
            <a:r>
              <a:rPr lang="ru-RU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развитию игровой деятельности детей дошкольного возраста, способствующая социально-личностному развитию детей;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 предметно-пространственной среды, обеспечивающей всестороннее развитие детей в соответствии с требованиями ФГОС ДО;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ru-RU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 (законными представителями) воспитанников с целью повышения их компетентности в вопросах воспитания и образования детей, вовлечения непосредственно в образовательную деятельность посредством современных форм.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419965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558899"/>
          </a:xfrm>
        </p:spPr>
        <p:txBody>
          <a:bodyPr/>
          <a:lstStyle/>
          <a:p>
            <a:r>
              <a:rPr lang="ru-RU" sz="28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на </a:t>
            </a:r>
            <a:r>
              <a:rPr lang="ru-RU" sz="2800" b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межаттестационный</a:t>
            </a:r>
            <a:r>
              <a:rPr lang="ru-RU" sz="28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период:</a:t>
            </a:r>
            <a:endParaRPr lang="ru-RU" sz="2800" b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1124744"/>
            <a:ext cx="8280920" cy="5294213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пополнить развивающую предметно - пространственную среду для детей дошкольного возраста пособиями, играми, дидактическим материалом, направленными на социально-личностное развитие детей;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внедрить в работу с детьми среднего дошкольного возраста инновационные образовательные, 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технологии, обеспечивающие всестороннее развитие детей;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комплексный календарно-тематический план по развитию игровой деятельности детей дошкольного возраста;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внедрить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систему работы с родителями (законными представителями) воспитанников новые эффективные формы и методы взаимодействия с целью их педагогической поддержки и вовлечения в образовательную деятельность;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373301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354139"/>
          </a:xfrm>
          <a:noFill/>
        </p:spPr>
        <p:txBody>
          <a:bodyPr anchor="ctr">
            <a:normAutofit/>
          </a:bodyPr>
          <a:lstStyle/>
          <a:p>
            <a:r>
              <a:rPr lang="ru-RU" sz="24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itchFamily="18" charset="0"/>
              </a:rPr>
              <a:t>Результатом деятельности в </a:t>
            </a:r>
            <a:r>
              <a:rPr lang="ru-RU" sz="2400" b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межаттестационный</a:t>
            </a:r>
            <a:r>
              <a:rPr lang="ru-RU" sz="24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период является следующее:</a:t>
            </a:r>
            <a:endParaRPr lang="ru-RU" sz="2400" b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26008"/>
            <a:ext cx="8280920" cy="4855320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азработала комплексный перспективно-календарный тематический план развития игровой деятельности детей дошкольного возраста;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пополнила </a:t>
            </a:r>
            <a:r>
              <a:rPr lang="ru-RU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развивающую предметно-пространственную среду макетами по темам «Домашние животные», «Дикие животные», «Лето», «Зима»;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изготовила </a:t>
            </a:r>
            <a:r>
              <a:rPr lang="ru-RU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и пособия направленные на социально-личностное развитие детей: д/и «Ягоды, фрукты», д/и «Что лишнее», д/и «Летает, прыгает, плавает», д/и «Угадай по описанию комнатное растение», д/и «От какого дерева ветка», д/и «Угадай по описанию», д/и «Времена года», кубики «Лето», предметные картинки;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игровой деятельности оборудовала центры театрализованных игр и ряженья;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пополнила </a:t>
            </a:r>
            <a:r>
              <a:rPr lang="ru-RU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сюжетно-ролевые игры «Семья», «Поликлиника», «Почта», «Гараж», «Салон красоты» атрибутами, предметами-заместителями, маркерами пространства, макетами;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оборудовала </a:t>
            </a:r>
            <a:r>
              <a:rPr lang="ru-RU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исследовательскую лабораторию для проведения опытов и экспериментов;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r>
              <a:rPr lang="ru-RU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 пополнила коллекциями: «Насекомые», «Природный и рукотворный мир», «Семена»;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работе с воспитанниками применяю </a:t>
            </a:r>
            <a:r>
              <a:rPr lang="ru-RU" sz="29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(дыхательную, пальчиковую, зрительную гимнастики, гимнастику пробуждения, точечный массаж, музыкотерапию, технологии формирования здорового образа жизни) и </a:t>
            </a:r>
            <a:r>
              <a:rPr lang="ru-RU" sz="29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здоровьеформирующие</a:t>
            </a:r>
            <a:r>
              <a:rPr lang="ru-RU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 «Безопасность» Н.Н. Авдеева, О.Л. Князева, Р.Б. </a:t>
            </a:r>
            <a:r>
              <a:rPr lang="ru-RU" sz="29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Стеркина</a:t>
            </a:r>
            <a:r>
              <a:rPr lang="ru-RU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q"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239000" cy="504056"/>
          </a:xfrm>
        </p:spPr>
        <p:txBody>
          <a:bodyPr/>
          <a:lstStyle/>
          <a:p>
            <a:pPr algn="ctr"/>
            <a:r>
              <a:rPr lang="ru-RU" sz="2800" b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28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</a:t>
            </a:r>
            <a:endParaRPr lang="ru-RU" sz="2800" b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Оздоровительная гимнастика после сна</a:t>
            </a:r>
          </a:p>
          <a:p>
            <a:pPr marL="0" indent="0">
              <a:buNone/>
            </a:pPr>
            <a:endParaRPr lang="ru-RU" sz="1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Физкультминутки</a:t>
            </a:r>
            <a:endParaRPr lang="ru-RU" sz="1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Я\Desktop\ЦветикиСемицветики\IMG_20191105_1524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3234600" cy="43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Я\Desktop\ЦветикиСемицветики\IMG_20191108_1606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664" y="1700808"/>
            <a:ext cx="3234600" cy="43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82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239000" cy="576064"/>
          </a:xfrm>
        </p:spPr>
        <p:txBody>
          <a:bodyPr/>
          <a:lstStyle/>
          <a:p>
            <a:pPr algn="ctr"/>
            <a:r>
              <a:rPr lang="ru-RU" sz="3200" b="0" dirty="0" smtClean="0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ИК - технологии</a:t>
            </a:r>
            <a:endParaRPr lang="ru-RU" sz="3200" b="0" dirty="0">
              <a:solidFill>
                <a:schemeClr val="tx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052736"/>
            <a:ext cx="3868141" cy="5157523"/>
          </a:xfrm>
        </p:spPr>
      </p:pic>
    </p:spTree>
    <p:extLst>
      <p:ext uri="{BB962C8B-B14F-4D97-AF65-F5344CB8AC3E}">
        <p14:creationId xmlns:p14="http://schemas.microsoft.com/office/powerpoint/2010/main" val="31066472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rmal">
  <a:themeElements>
    <a:clrScheme name="Thermal">
      <a:dk1>
        <a:srgbClr val="4D5B6B"/>
      </a:dk1>
      <a:lt1>
        <a:srgbClr val="FFFFFF"/>
      </a:lt1>
      <a:dk2>
        <a:srgbClr val="675D59"/>
      </a:dk2>
      <a:lt2>
        <a:srgbClr val="E8DED8"/>
      </a:lt2>
      <a:accent1>
        <a:srgbClr val="FF7605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TM01859868[[fn=Термический]]</Template>
  <TotalTime>3351</TotalTime>
  <Words>961</Words>
  <Application>Microsoft Office PowerPoint</Application>
  <PresentationFormat>Экран (4:3)</PresentationFormat>
  <Paragraphs>163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Thermal</vt:lpstr>
      <vt:lpstr>Министерство общего и среднего образования Свердловской области Отдел образования администрации Ленинского района  Муниципальное  автономное дошкольное образовательное учреждение –  детский сад № 126 </vt:lpstr>
      <vt:lpstr>Презентация PowerPoint</vt:lpstr>
      <vt:lpstr>Презентация PowerPoint</vt:lpstr>
      <vt:lpstr>Нормативно-правовое обеспечение педагогической деятельности:</vt:lpstr>
      <vt:lpstr>Основные направления деятельности в межаттестационный период:</vt:lpstr>
      <vt:lpstr>Задачи на межаттестационный период:</vt:lpstr>
      <vt:lpstr>Результатом деятельности в межаттестационный период является следующее:</vt:lpstr>
      <vt:lpstr>Здоровьесберегающие технологии</vt:lpstr>
      <vt:lpstr>ИК - технологии</vt:lpstr>
      <vt:lpstr>Игры творческие на улице (строительство сказочной песочной страны)</vt:lpstr>
      <vt:lpstr>Развлечения</vt:lpstr>
      <vt:lpstr>Встречи с интересными людьми (профессия ПОЖАРНЫЙ)</vt:lpstr>
      <vt:lpstr>Предметно-развивающая среда  Центр природы и экспериментирования </vt:lpstr>
      <vt:lpstr>Центр безопасности</vt:lpstr>
      <vt:lpstr>Центр театра</vt:lpstr>
      <vt:lpstr>Центры социализации Магазин</vt:lpstr>
      <vt:lpstr>Больница</vt:lpstr>
      <vt:lpstr>Семья. Кухня</vt:lpstr>
      <vt:lpstr>Парикмахерская. Уголок для девочек</vt:lpstr>
      <vt:lpstr>Презентация PowerPoint</vt:lpstr>
      <vt:lpstr>- тематические беседы, собрания-дискуссии, индивидуальные консультации, что способствует установлению доверительных отношений;   -  рекомендации родителям (законным представителям) в форме буклетов и памяток с советами по вопросам развития детей дошкольного возраста, правилами и рекомендациями по обеспечению  эмоционально комфортного пребывания ребенка в детском саду; - развлечение в группе на тему: «День матери»,  с проведением различных конкурсов; - тематические фотоконкурсы: «Спорт в нашей жизни», «Моя семья»; - тематические выставки совместных семейных работ: конкурсы «Поделки из природного материала», «Дары осени», «Путешествие в космос»;  -проведение тематической недели безопасности, изготовление совместных поделок по дорожной и пожарной безопасности; - консультации:   «Игра - развитие ребенка», «Чем занять ребенка в праздники», «Профилактика заболеваний». </vt:lpstr>
      <vt:lpstr>Взаимодействие с семьей:</vt:lpstr>
      <vt:lpstr>Итогом проделанной за межаттестационный период образовательной работы с детьми являются:</vt:lpstr>
      <vt:lpstr>Результаты освоения воспитанниками  основной образовательной программы 2018-2019 учебный год</vt:lpstr>
      <vt:lpstr>Результаты диагностики уровня  сформированности игровых умений  у детей на конец учебного года</vt:lpstr>
      <vt:lpstr>Задачи на новый межаттестационный период: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HP</cp:lastModifiedBy>
  <cp:revision>284</cp:revision>
  <dcterms:created xsi:type="dcterms:W3CDTF">2011-12-05T15:47:52Z</dcterms:created>
  <dcterms:modified xsi:type="dcterms:W3CDTF">2019-11-11T19:36:14Z</dcterms:modified>
</cp:coreProperties>
</file>