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7" r:id="rId5"/>
    <p:sldId id="344" r:id="rId6"/>
    <p:sldId id="346" r:id="rId7"/>
    <p:sldId id="349" r:id="rId8"/>
    <p:sldId id="380" r:id="rId9"/>
    <p:sldId id="377" r:id="rId10"/>
    <p:sldId id="351" r:id="rId11"/>
    <p:sldId id="369" r:id="rId12"/>
    <p:sldId id="381" r:id="rId13"/>
    <p:sldId id="362" r:id="rId14"/>
    <p:sldId id="364" r:id="rId15"/>
    <p:sldId id="371" r:id="rId16"/>
    <p:sldId id="370" r:id="rId17"/>
    <p:sldId id="372" r:id="rId18"/>
    <p:sldId id="352" r:id="rId19"/>
    <p:sldId id="374" r:id="rId20"/>
    <p:sldId id="375" r:id="rId21"/>
    <p:sldId id="379" r:id="rId22"/>
    <p:sldId id="378" r:id="rId23"/>
    <p:sldId id="368" r:id="rId24"/>
    <p:sldId id="373" r:id="rId25"/>
    <p:sldId id="382" r:id="rId26"/>
    <p:sldId id="354" r:id="rId27"/>
    <p:sldId id="355" r:id="rId28"/>
    <p:sldId id="356" r:id="rId29"/>
    <p:sldId id="358" r:id="rId3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250698"/>
    <a:srgbClr val="FBFB13"/>
    <a:srgbClr val="EBE6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46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Уровень включенности родителей</a:t>
            </a:r>
            <a:r>
              <a:rPr lang="ru-RU" sz="1400" baseline="0">
                <a:latin typeface="Times New Roman" pitchFamily="18" charset="0"/>
                <a:cs typeface="Times New Roman" pitchFamily="18" charset="0"/>
              </a:rPr>
              <a:t> в процесс формирования основ экологической культуры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Лист1!$A$1:$A$2</c:f>
              <c:strCache>
                <c:ptCount val="2"/>
                <c:pt idx="0">
                  <c:v>На начало 2014-2015 учебного года</c:v>
                </c:pt>
                <c:pt idx="1">
                  <c:v>На конец 2014-2015 учебного года</c:v>
                </c:pt>
              </c:strCache>
            </c:strRef>
          </c:cat>
          <c:val>
            <c:numRef>
              <c:f>Лист1!$B$1:$B$2</c:f>
              <c:numCache>
                <c:formatCode>0%</c:formatCode>
                <c:ptCount val="2"/>
                <c:pt idx="0">
                  <c:v>0.38000000000000017</c:v>
                </c:pt>
                <c:pt idx="1">
                  <c:v>0.62000000000000033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630000"/>
        <c:axId val="127471464"/>
        <c:axId val="0"/>
      </c:bar3DChart>
      <c:catAx>
        <c:axId val="1286300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7471464"/>
        <c:crosses val="autoZero"/>
        <c:auto val="1"/>
        <c:lblAlgn val="ctr"/>
        <c:lblOffset val="100"/>
        <c:noMultiLvlLbl val="0"/>
      </c:catAx>
      <c:valAx>
        <c:axId val="12747146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286300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F0D2E-A73F-47E3-9764-B08D1772C115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97AFD-960E-4590-A87B-52F397C70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084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7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gif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gif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gif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72177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200" y="1371600"/>
            <a:ext cx="6477000" cy="588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4000" dirty="0" smtClean="0">
                <a:solidFill>
                  <a:srgbClr val="250698"/>
                </a:solidFill>
                <a:latin typeface="Bookman Old Style" pitchFamily="18" charset="0"/>
              </a:rPr>
              <a:t> </a:t>
            </a:r>
            <a:endParaRPr lang="ru-RU" sz="4000" dirty="0">
              <a:solidFill>
                <a:srgbClr val="250698"/>
              </a:solidFill>
              <a:latin typeface="Bookman Old Style" pitchFamily="18" charset="0"/>
            </a:endParaRPr>
          </a:p>
        </p:txBody>
      </p:sp>
      <p:pic>
        <p:nvPicPr>
          <p:cNvPr id="7" name="Picture 23" descr="5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2514600"/>
            <a:ext cx="876300" cy="8112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47800" y="1752600"/>
            <a:ext cx="6096000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800" b="1" i="1" dirty="0" smtClean="0">
                <a:solidFill>
                  <a:srgbClr val="000080"/>
                </a:solidFill>
                <a:latin typeface="Calibri" pitchFamily="18"/>
              </a:rPr>
              <a:t>АНАЛИТИЧЕСКИЙ  ОТЧЕТ</a:t>
            </a:r>
          </a:p>
          <a:p>
            <a:pPr lvl="0">
              <a:lnSpc>
                <a:spcPct val="80000"/>
              </a:lnSpc>
            </a:pPr>
            <a:r>
              <a:rPr lang="ru-RU" sz="2800" b="1" i="1" dirty="0" smtClean="0">
                <a:solidFill>
                  <a:srgbClr val="000080"/>
                </a:solidFill>
                <a:latin typeface="Calibri" pitchFamily="18"/>
              </a:rPr>
              <a:t>ЗА</a:t>
            </a:r>
            <a:r>
              <a:rPr lang="ru-RU" sz="2800" i="1" dirty="0" smtClean="0">
                <a:solidFill>
                  <a:srgbClr val="000080"/>
                </a:solidFill>
                <a:latin typeface="Calibri" pitchFamily="18"/>
              </a:rPr>
              <a:t>    </a:t>
            </a:r>
            <a:r>
              <a:rPr lang="ru-RU" sz="2800" b="1" i="1" dirty="0" smtClean="0">
                <a:solidFill>
                  <a:srgbClr val="000080"/>
                </a:solidFill>
                <a:latin typeface="Calibri" pitchFamily="18"/>
              </a:rPr>
              <a:t>МЕЖАТТЕСТАЦИОННЫЙ ПЕРИОД</a:t>
            </a:r>
            <a:endParaRPr lang="ru-RU" sz="2800" b="1" i="1" dirty="0">
              <a:solidFill>
                <a:srgbClr val="000080"/>
              </a:solidFill>
              <a:latin typeface="Calibri" pitchFamily="18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81600" y="3733800"/>
            <a:ext cx="36576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400" b="1" dirty="0" smtClean="0">
                <a:solidFill>
                  <a:srgbClr val="250698"/>
                </a:solidFill>
                <a:latin typeface="Times New Roman" pitchFamily="18"/>
              </a:rPr>
              <a:t>Воспитателя</a:t>
            </a:r>
          </a:p>
          <a:p>
            <a:pPr lvl="0" algn="ctr">
              <a:lnSpc>
                <a:spcPct val="80000"/>
              </a:lnSpc>
            </a:pPr>
            <a:r>
              <a:rPr lang="ru-RU" sz="2400" b="1" dirty="0" smtClean="0">
                <a:solidFill>
                  <a:srgbClr val="250698"/>
                </a:solidFill>
                <a:latin typeface="Times New Roman" pitchFamily="18"/>
              </a:rPr>
              <a:t>Полуда </a:t>
            </a:r>
          </a:p>
          <a:p>
            <a:pPr lvl="0" algn="ctr">
              <a:lnSpc>
                <a:spcPct val="80000"/>
              </a:lnSpc>
            </a:pPr>
            <a:r>
              <a:rPr lang="ru-RU" sz="2400" b="1" dirty="0" smtClean="0">
                <a:solidFill>
                  <a:srgbClr val="250698"/>
                </a:solidFill>
                <a:latin typeface="Times New Roman" pitchFamily="18"/>
              </a:rPr>
              <a:t>Марины Владимировны</a:t>
            </a:r>
            <a:endParaRPr lang="ru-RU" sz="2400" dirty="0">
              <a:solidFill>
                <a:srgbClr val="250698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800" y="914400"/>
            <a:ext cx="76962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b="1" dirty="0" smtClean="0">
                <a:solidFill>
                  <a:srgbClr val="250698"/>
                </a:solidFill>
                <a:latin typeface="Times New Roman" pitchFamily="18"/>
              </a:rPr>
              <a:t>Муниципальное автономное дошкольное образовательное учреждение -               детский сад №209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441960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333278646_oblachnyj-fo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78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14400" y="609600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04800"/>
            <a:ext cx="914400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</a:p>
          <a:p>
            <a:pPr lvl="0">
              <a:defRPr/>
            </a:pPr>
            <a:endParaRPr lang="ru-RU" sz="9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u="sng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Функциональная роль: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познавательная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информационная </a:t>
            </a:r>
          </a:p>
          <a:p>
            <a:pPr algn="ctr"/>
            <a:r>
              <a:rPr lang="ru-RU" sz="2800" b="1" i="1" u="sng" dirty="0" smtClean="0"/>
              <a:t> </a:t>
            </a:r>
            <a:endParaRPr lang="ru-RU" sz="2800" dirty="0"/>
          </a:p>
        </p:txBody>
      </p:sp>
      <p:pic>
        <p:nvPicPr>
          <p:cNvPr id="14" name="Picture 3" descr="F:\Презент\IMG_351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1371600"/>
            <a:ext cx="3733800" cy="2750626"/>
          </a:xfrm>
          <a:prstGeom prst="rect">
            <a:avLst/>
          </a:prstGeom>
          <a:noFill/>
        </p:spPr>
      </p:pic>
      <p:pic>
        <p:nvPicPr>
          <p:cNvPr id="19" name="Picture 6" descr="роп 03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4267200"/>
            <a:ext cx="4267200" cy="24384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pic>
        <p:nvPicPr>
          <p:cNvPr id="49154" name="Picture 2" descr="G:\DCIM\108PHOTO\SAM_209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3352800" cy="447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152400"/>
            <a:ext cx="9144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РЕЧЕВОГО РАЗВИТИЯ</a:t>
            </a:r>
          </a:p>
          <a:p>
            <a:pPr lvl="0">
              <a:defRPr/>
            </a:pPr>
            <a:endParaRPr lang="ru-RU" sz="8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u="sng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Функциональная роль: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познавательная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эколого-эстетическая </a:t>
            </a:r>
          </a:p>
          <a:p>
            <a:pPr lvl="0">
              <a:defRPr/>
            </a:pPr>
            <a:endParaRPr lang="ru-RU" sz="24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1" name="Picture 1" descr="G:\DCIM\108PHOTO\SAM_2120.JPG"/>
          <p:cNvPicPr>
            <a:picLocks noChangeAspect="1" noChangeArrowheads="1"/>
          </p:cNvPicPr>
          <p:nvPr/>
        </p:nvPicPr>
        <p:blipFill>
          <a:blip r:embed="rId3" cstate="email"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914400"/>
            <a:ext cx="3810000" cy="2667000"/>
          </a:xfrm>
          <a:prstGeom prst="rect">
            <a:avLst/>
          </a:prstGeom>
          <a:noFill/>
        </p:spPr>
      </p:pic>
      <p:pic>
        <p:nvPicPr>
          <p:cNvPr id="56322" name="Picture 2" descr="G:\DCIM\108PHOTO\SAM_2121.JPG"/>
          <p:cNvPicPr>
            <a:picLocks noChangeAspect="1" noChangeArrowheads="1"/>
          </p:cNvPicPr>
          <p:nvPr/>
        </p:nvPicPr>
        <p:blipFill>
          <a:blip r:embed="rId4" cstate="email"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4114800" cy="2777490"/>
          </a:xfrm>
          <a:prstGeom prst="rect">
            <a:avLst/>
          </a:prstGeom>
          <a:noFill/>
        </p:spPr>
      </p:pic>
      <p:pic>
        <p:nvPicPr>
          <p:cNvPr id="2050" name="Picture 2" descr="C:\Users\Алексей\Desktop\SAM_219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1447800" cy="183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 descr="C:\Users\Алексей\Desktop\SAM_219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1" y="3886200"/>
            <a:ext cx="2438400" cy="1439538"/>
          </a:xfrm>
          <a:prstGeom prst="rect">
            <a:avLst/>
          </a:prstGeom>
          <a:noFill/>
        </p:spPr>
      </p:pic>
      <p:pic>
        <p:nvPicPr>
          <p:cNvPr id="2052" name="Picture 4" descr="C:\Users\Алексей\Desktop\SAM_220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2263461" cy="1447800"/>
          </a:xfrm>
          <a:prstGeom prst="rect">
            <a:avLst/>
          </a:prstGeom>
          <a:noFill/>
        </p:spPr>
      </p:pic>
      <p:pic>
        <p:nvPicPr>
          <p:cNvPr id="1026" name="Picture 2" descr="C:\Users\Алексей\Desktop\SAM_220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4419600"/>
            <a:ext cx="154305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152400"/>
            <a:ext cx="9144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ТВОРЧЕСТВА</a:t>
            </a:r>
          </a:p>
          <a:p>
            <a:pPr lvl="0">
              <a:defRPr/>
            </a:pPr>
            <a:endParaRPr lang="ru-RU" sz="8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u="sng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Функциональная роль: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познавательная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эколого-эстетическая </a:t>
            </a:r>
          </a:p>
          <a:p>
            <a:pPr lvl="0">
              <a:defRPr/>
            </a:pPr>
            <a:endParaRPr lang="ru-RU" sz="24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C:\Users\Алексей\Pictures\садик\SAM_136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191000"/>
            <a:ext cx="3200400" cy="2476500"/>
          </a:xfrm>
          <a:prstGeom prst="rect">
            <a:avLst/>
          </a:prstGeom>
          <a:noFill/>
        </p:spPr>
      </p:pic>
      <p:pic>
        <p:nvPicPr>
          <p:cNvPr id="5" name="Picture 7" descr="C:\Users\Алексей\Pictures\садик\SAM_18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659117" cy="3505200"/>
          </a:xfrm>
          <a:prstGeom prst="rect">
            <a:avLst/>
          </a:prstGeom>
          <a:noFill/>
        </p:spPr>
      </p:pic>
      <p:pic>
        <p:nvPicPr>
          <p:cNvPr id="6" name="Picture 6" descr="C:\Users\Алексей\Pictures\садик\SAM_170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4724400"/>
            <a:ext cx="2667000" cy="1981200"/>
          </a:xfrm>
          <a:prstGeom prst="rect">
            <a:avLst/>
          </a:prstGeom>
          <a:noFill/>
        </p:spPr>
      </p:pic>
      <p:pic>
        <p:nvPicPr>
          <p:cNvPr id="8" name="Picture 11" descr="F:\DCIM\108PHOTO\SAM_204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2057400"/>
            <a:ext cx="2641600" cy="1981200"/>
          </a:xfrm>
          <a:prstGeom prst="rect">
            <a:avLst/>
          </a:prstGeom>
          <a:noFill/>
        </p:spPr>
      </p:pic>
      <p:pic>
        <p:nvPicPr>
          <p:cNvPr id="9" name="Picture 4" descr="C:\Users\Алексей\Pictures\садик\работы детей\SAM_183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2641600" cy="1981200"/>
          </a:xfrm>
          <a:prstGeom prst="rect">
            <a:avLst/>
          </a:prstGeom>
          <a:noFill/>
        </p:spPr>
      </p:pic>
      <p:pic>
        <p:nvPicPr>
          <p:cNvPr id="10" name="Picture 8" descr="F:\DCIM\108PHOTO\SAM_195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4572000"/>
            <a:ext cx="26416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152400"/>
            <a:ext cx="9144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МУЗЫКАЛЬНОГО РАЗВИТИЯ </a:t>
            </a:r>
          </a:p>
          <a:p>
            <a:pPr lvl="0">
              <a:defRPr/>
            </a:pPr>
            <a:endParaRPr lang="ru-RU" sz="8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u="sng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Функциональная роль: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познавательная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kern="0" dirty="0" smtClean="0">
                <a:solidFill>
                  <a:sysClr val="windowText" lastClr="000000"/>
                </a:solidFill>
              </a:rPr>
              <a:t> </a:t>
            </a: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эколого-эстетическая </a:t>
            </a:r>
          </a:p>
          <a:p>
            <a:pPr lvl="0">
              <a:defRPr/>
            </a:pPr>
            <a:endParaRPr lang="ru-RU" sz="24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F:\Презент\SAM_05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3822700"/>
            <a:ext cx="3368040" cy="2806700"/>
          </a:xfrm>
          <a:prstGeom prst="rect">
            <a:avLst/>
          </a:prstGeom>
          <a:noFill/>
        </p:spPr>
      </p:pic>
      <p:pic>
        <p:nvPicPr>
          <p:cNvPr id="6" name="Picture 3" descr="F:\Презент\Фото018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1219200"/>
            <a:ext cx="3403600" cy="2552700"/>
          </a:xfrm>
          <a:prstGeom prst="rect">
            <a:avLst/>
          </a:prstGeom>
          <a:noFill/>
        </p:spPr>
      </p:pic>
      <p:pic>
        <p:nvPicPr>
          <p:cNvPr id="8" name="Рисунок 7" descr="F:\Фото для Марины\PB281631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495800"/>
            <a:ext cx="2819400" cy="2200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F:\DCIM\108PHOTO\SAM_206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381802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152400"/>
            <a:ext cx="9144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ДВИГАТЕЛЬНАЯ ЗОНА</a:t>
            </a:r>
          </a:p>
          <a:p>
            <a:pPr lvl="0">
              <a:defRPr/>
            </a:pPr>
            <a:endParaRPr lang="ru-RU" sz="8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u="sng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Функциональная роль:</a:t>
            </a:r>
          </a:p>
          <a:p>
            <a:pPr lvl="0">
              <a:buFontTx/>
              <a:buChar char="-"/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познавательная</a:t>
            </a:r>
            <a:r>
              <a:rPr lang="ru-RU" sz="2400" b="1" kern="0" dirty="0" smtClean="0">
                <a:solidFill>
                  <a:sysClr val="windowText" lastClr="000000"/>
                </a:solidFill>
              </a:rPr>
              <a:t> 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эколого-оздоровительная </a:t>
            </a:r>
          </a:p>
          <a:p>
            <a:pPr lvl="0">
              <a:defRPr/>
            </a:pPr>
            <a:endParaRPr lang="ru-RU" sz="24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5" name="Picture 1" descr="C:\Users\Алексей\Desktop\_DSC91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1524000"/>
            <a:ext cx="3962400" cy="5133568"/>
          </a:xfrm>
          <a:prstGeom prst="rect">
            <a:avLst/>
          </a:prstGeom>
          <a:noFill/>
        </p:spPr>
      </p:pic>
      <p:pic>
        <p:nvPicPr>
          <p:cNvPr id="1026" name="Picture 2" descr="C:\Users\Администратор\Desktop\фото для альбома (2)\SAM_086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1" y="4495800"/>
            <a:ext cx="2193059" cy="2209800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Pictures\Детский сад\SAM_077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4495800"/>
            <a:ext cx="2209800" cy="1981200"/>
          </a:xfrm>
          <a:prstGeom prst="rect">
            <a:avLst/>
          </a:prstGeom>
          <a:noFill/>
        </p:spPr>
      </p:pic>
      <p:pic>
        <p:nvPicPr>
          <p:cNvPr id="2050" name="Picture 2" descr="C:\Users\Алексей\Desktop\для паравозика\SAM_135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133600"/>
            <a:ext cx="3494082" cy="2247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04800" y="304800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 № 3. СОЗДАТЬ УСЛОВИЯ ДЛЯ УСПЕШНОГО СОТРУДНИЧЕСТВА ДЕТЕЙ С РОДИТЕЛЯМИ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1219200"/>
            <a:ext cx="8839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 algn="ctr">
              <a:lnSpc>
                <a:spcPct val="90000"/>
              </a:lnSpc>
              <a:tabLst>
                <a:tab pos="360363" algn="l"/>
              </a:tabLs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 РАБОТЫ С РОДИТЕЛЯМИ</a:t>
            </a:r>
          </a:p>
          <a:p>
            <a:pPr marL="360363" indent="-360363" eaLnBrk="1" hangingPunct="1">
              <a:lnSpc>
                <a:spcPct val="90000"/>
              </a:lnSpc>
              <a:buFont typeface="Wingdings 2" pitchFamily="18" charset="2"/>
              <a:buChar char="u"/>
              <a:tabLst>
                <a:tab pos="360363" algn="l"/>
              </a:tabLst>
              <a:defRPr/>
            </a:pP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выявить отношение родителей к вопросам экологического образования дошкольников в МАДОУ и его реального существования в семье;</a:t>
            </a:r>
          </a:p>
          <a:p>
            <a:pPr marL="360363" indent="-360363" eaLnBrk="1" hangingPunct="1">
              <a:lnSpc>
                <a:spcPct val="90000"/>
              </a:lnSpc>
              <a:buFont typeface="Wingdings 2" pitchFamily="18" charset="2"/>
              <a:buChar char="u"/>
              <a:tabLst>
                <a:tab pos="360363" algn="l"/>
              </a:tabLst>
              <a:defRPr/>
            </a:pPr>
            <a:endParaRPr lang="ru-RU" sz="2000" b="1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indent="-360363" eaLnBrk="1" hangingPunct="1">
              <a:lnSpc>
                <a:spcPct val="90000"/>
              </a:lnSpc>
              <a:buFont typeface="Wingdings 2" pitchFamily="18" charset="2"/>
              <a:buChar char="v"/>
              <a:tabLst>
                <a:tab pos="360363" algn="l"/>
              </a:tabLst>
              <a:defRPr/>
            </a:pP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определить содержание эколого-развивающей среды в домашних условиях;</a:t>
            </a:r>
          </a:p>
          <a:p>
            <a:pPr marL="360363" indent="-360363" eaLnBrk="1" hangingPunct="1">
              <a:lnSpc>
                <a:spcPct val="90000"/>
              </a:lnSpc>
              <a:buFont typeface="Wingdings 2" pitchFamily="18" charset="2"/>
              <a:buChar char="v"/>
              <a:tabLst>
                <a:tab pos="360363" algn="l"/>
              </a:tabLst>
              <a:defRPr/>
            </a:pPr>
            <a:endParaRPr lang="ru-RU" sz="2000" b="1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Char char=""/>
              <a:tabLst>
                <a:tab pos="360363" algn="l"/>
              </a:tabLst>
              <a:defRPr/>
            </a:pP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определить содержание и форм взаимодействия с родителями (консультации, семинары, беседы, родительские собрания).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F:\Фото для Марины\P123012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3962400"/>
            <a:ext cx="6019800" cy="2468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90600" y="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ФОТОГРАФИЙ «СЕМЬЯ НА ПРИРОДЕ»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2" descr="0_8ad6_18898049_XL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0" name="Picture 2" descr="F:\Фотография (6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381000"/>
            <a:ext cx="2775613" cy="4048125"/>
          </a:xfrm>
          <a:prstGeom prst="rect">
            <a:avLst/>
          </a:prstGeom>
          <a:noFill/>
        </p:spPr>
      </p:pic>
      <p:pic>
        <p:nvPicPr>
          <p:cNvPr id="94212" name="Picture 4" descr="F:\Для Марины\DSCF798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3962400"/>
            <a:ext cx="3657600" cy="2743200"/>
          </a:xfrm>
          <a:prstGeom prst="rect">
            <a:avLst/>
          </a:prstGeom>
          <a:noFill/>
        </p:spPr>
      </p:pic>
      <p:pic>
        <p:nvPicPr>
          <p:cNvPr id="94213" name="Picture 5" descr="F:\Для Марины\DSCF786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609600"/>
            <a:ext cx="3657600" cy="2743200"/>
          </a:xfrm>
          <a:prstGeom prst="rect">
            <a:avLst/>
          </a:prstGeom>
          <a:noFill/>
        </p:spPr>
      </p:pic>
      <p:pic>
        <p:nvPicPr>
          <p:cNvPr id="94211" name="Picture 3" descr="F:\Фотография (7)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971800"/>
            <a:ext cx="2667000" cy="3663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2400" y="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ФОТОГРАФИЙ «МОЁ ЛЮБИМОЕ ЖИВОТНОЕ»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5234" name="Picture 2" descr="F:\Фотография (8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191000"/>
            <a:ext cx="3853442" cy="2438400"/>
          </a:xfrm>
          <a:prstGeom prst="rect">
            <a:avLst/>
          </a:prstGeom>
          <a:noFill/>
        </p:spPr>
      </p:pic>
      <p:pic>
        <p:nvPicPr>
          <p:cNvPr id="95235" name="Picture 3" descr="F:\Фотография (9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4984" y="457200"/>
            <a:ext cx="3820915" cy="2514600"/>
          </a:xfrm>
          <a:prstGeom prst="rect">
            <a:avLst/>
          </a:prstGeom>
          <a:noFill/>
        </p:spPr>
      </p:pic>
      <p:pic>
        <p:nvPicPr>
          <p:cNvPr id="95236" name="Picture 4" descr="F:\Фотография (1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3843731" cy="2514600"/>
          </a:xfrm>
          <a:prstGeom prst="rect">
            <a:avLst/>
          </a:prstGeom>
          <a:noFill/>
        </p:spPr>
      </p:pic>
      <p:pic>
        <p:nvPicPr>
          <p:cNvPr id="95237" name="Picture 5" descr="F:\Фотография (3)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4191000"/>
            <a:ext cx="3831062" cy="2514600"/>
          </a:xfrm>
          <a:prstGeom prst="rect">
            <a:avLst/>
          </a:prstGeom>
          <a:noFill/>
        </p:spPr>
      </p:pic>
      <p:pic>
        <p:nvPicPr>
          <p:cNvPr id="95238" name="Picture 6" descr="F:\Для Марины\DSCF691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2286000"/>
            <a:ext cx="2819400" cy="211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" y="0"/>
            <a:ext cx="807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 СЕМЕЙНОГО ТВОРЧЕСТВА «ОСЕННИЙ БУКЕТ»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 descr="C:\Users\Алексей\Pictures\садик\работы детей\SAM_13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0" y="838200"/>
            <a:ext cx="2000250" cy="2667000"/>
          </a:xfrm>
          <a:prstGeom prst="rect">
            <a:avLst/>
          </a:prstGeom>
          <a:noFill/>
        </p:spPr>
      </p:pic>
      <p:pic>
        <p:nvPicPr>
          <p:cNvPr id="8" name="Picture 1" descr="C:\Users\Алексей\Pictures\садик\SAM_13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3962400"/>
            <a:ext cx="1905000" cy="2667000"/>
          </a:xfrm>
          <a:prstGeom prst="rect">
            <a:avLst/>
          </a:prstGeom>
          <a:noFill/>
        </p:spPr>
      </p:pic>
      <p:pic>
        <p:nvPicPr>
          <p:cNvPr id="9" name="Picture 2" descr="C:\Users\Алексей\Pictures\садик\работы детей\SAM_135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3962400"/>
            <a:ext cx="2000250" cy="2667000"/>
          </a:xfrm>
          <a:prstGeom prst="rect">
            <a:avLst/>
          </a:prstGeom>
          <a:noFill/>
        </p:spPr>
      </p:pic>
      <p:pic>
        <p:nvPicPr>
          <p:cNvPr id="10" name="Picture 2" descr="C:\Users\Алексей\Pictures\садик\SAM_135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1939636" cy="2667000"/>
          </a:xfrm>
          <a:prstGeom prst="rect">
            <a:avLst/>
          </a:prstGeom>
          <a:noFill/>
        </p:spPr>
      </p:pic>
      <p:pic>
        <p:nvPicPr>
          <p:cNvPr id="44033" name="Picture 1" descr="G:\DCIM\108PHOTO\SAM_209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838200"/>
            <a:ext cx="38608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85800" y="0"/>
            <a:ext cx="7772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 СЕМЕЙНОГО ТВОРЧЕСТВА «ДАРЫ ОСЕНИ»</a:t>
            </a:r>
          </a:p>
          <a:p>
            <a:pPr algn="ctr"/>
            <a:endParaRPr lang="ru-RU" sz="2400" dirty="0"/>
          </a:p>
        </p:txBody>
      </p:sp>
      <p:pic>
        <p:nvPicPr>
          <p:cNvPr id="7" name="Picture 1" descr="C:\Users\Алексей\Pictures\садик\работы детей\SAM_135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2277821" cy="3242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C:\Users\Алексей\Pictures\садик\работы детей\SAM_136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457200"/>
            <a:ext cx="4013200" cy="300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Алексей\Pictures\садик\работы детей\SAM_135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533400"/>
            <a:ext cx="2266950" cy="302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 descr="C:\Users\Алексей\Pictures\садик\работы детей\SAM_136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3581400"/>
            <a:ext cx="234315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C:\Users\Алексей\Pictures\садик\работы детей\SAM_136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3403600"/>
            <a:ext cx="2590800" cy="345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6" descr="C:\Users\Алексей\Pictures\садик\работы детей\SAM_136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3581400"/>
            <a:ext cx="234315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81000" y="1676400"/>
            <a:ext cx="807720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endParaRPr lang="ru-RU" sz="3600" b="1" dirty="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228600"/>
            <a:ext cx="5562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u="sng" dirty="0" smtClean="0">
                <a:solidFill>
                  <a:srgbClr val="000099"/>
                </a:solidFill>
              </a:rPr>
              <a:t>Образование</a:t>
            </a:r>
            <a:r>
              <a:rPr lang="ru-RU" altLang="ru-RU" sz="2800" dirty="0" smtClean="0">
                <a:solidFill>
                  <a:srgbClr val="000099"/>
                </a:solidFill>
              </a:rPr>
              <a:t>: высшее, </a:t>
            </a:r>
            <a:r>
              <a:rPr lang="ru-RU" altLang="ru-RU" sz="2800" dirty="0" err="1" smtClean="0">
                <a:solidFill>
                  <a:srgbClr val="000099"/>
                </a:solidFill>
              </a:rPr>
              <a:t>УрГППУ</a:t>
            </a:r>
            <a:endParaRPr lang="ru-RU" altLang="ru-RU" sz="2800" dirty="0" smtClean="0">
              <a:solidFill>
                <a:srgbClr val="000099"/>
              </a:solidFill>
            </a:endParaRPr>
          </a:p>
          <a:p>
            <a:r>
              <a:rPr lang="ru-RU" altLang="ru-RU" sz="2800" b="1" u="sng" dirty="0" smtClean="0">
                <a:solidFill>
                  <a:srgbClr val="000099"/>
                </a:solidFill>
              </a:rPr>
              <a:t>Квалификаци</a:t>
            </a:r>
            <a:r>
              <a:rPr lang="ru-RU" altLang="ru-RU" sz="2800" dirty="0" smtClean="0">
                <a:solidFill>
                  <a:srgbClr val="000099"/>
                </a:solidFill>
              </a:rPr>
              <a:t>я: инженер-педагог</a:t>
            </a:r>
          </a:p>
          <a:p>
            <a:r>
              <a:rPr lang="ru-RU" altLang="ru-RU" sz="2800" b="1" u="sng" dirty="0" smtClean="0">
                <a:solidFill>
                  <a:srgbClr val="000099"/>
                </a:solidFill>
              </a:rPr>
              <a:t>Педагогический стаж</a:t>
            </a:r>
            <a:r>
              <a:rPr lang="ru-RU" altLang="ru-RU" sz="2800" dirty="0" smtClean="0">
                <a:solidFill>
                  <a:srgbClr val="000099"/>
                </a:solidFill>
              </a:rPr>
              <a:t>:  6 лет</a:t>
            </a:r>
          </a:p>
          <a:p>
            <a:r>
              <a:rPr lang="ru-RU" altLang="ru-RU" sz="2800" b="1" u="sng" dirty="0" smtClean="0">
                <a:solidFill>
                  <a:srgbClr val="000099"/>
                </a:solidFill>
              </a:rPr>
              <a:t>Стаж в </a:t>
            </a:r>
            <a:r>
              <a:rPr lang="ru-RU" altLang="ru-RU" sz="2800" b="1" u="sng" dirty="0" err="1" smtClean="0">
                <a:solidFill>
                  <a:srgbClr val="000099"/>
                </a:solidFill>
              </a:rPr>
              <a:t>МАДОУ-детский</a:t>
            </a:r>
            <a:r>
              <a:rPr lang="ru-RU" altLang="ru-RU" sz="2800" b="1" u="sng" dirty="0" smtClean="0">
                <a:solidFill>
                  <a:srgbClr val="000099"/>
                </a:solidFill>
              </a:rPr>
              <a:t> сад № 209</a:t>
            </a:r>
            <a:r>
              <a:rPr lang="ru-RU" altLang="ru-RU" sz="2800" dirty="0" smtClean="0">
                <a:solidFill>
                  <a:srgbClr val="000099"/>
                </a:solidFill>
              </a:rPr>
              <a:t>: 5 лет</a:t>
            </a:r>
          </a:p>
          <a:p>
            <a:r>
              <a:rPr lang="ru-RU" altLang="ru-RU" sz="2800" b="1" u="sng" dirty="0" smtClean="0">
                <a:solidFill>
                  <a:srgbClr val="000099"/>
                </a:solidFill>
              </a:rPr>
              <a:t>Последняя аттестация: </a:t>
            </a:r>
            <a:r>
              <a:rPr lang="ru-RU" altLang="ru-RU" sz="2800" dirty="0" smtClean="0">
                <a:solidFill>
                  <a:srgbClr val="000099"/>
                </a:solidFill>
              </a:rPr>
              <a:t>2010 г</a:t>
            </a:r>
          </a:p>
          <a:p>
            <a:r>
              <a:rPr lang="ru-RU" altLang="ru-RU" sz="2800" b="1" u="sng" dirty="0" smtClean="0">
                <a:solidFill>
                  <a:srgbClr val="000099"/>
                </a:solidFill>
              </a:rPr>
              <a:t>Категория</a:t>
            </a:r>
            <a:r>
              <a:rPr lang="ru-RU" altLang="ru-RU" sz="2800" dirty="0" smtClean="0">
                <a:solidFill>
                  <a:srgbClr val="000099"/>
                </a:solidFill>
              </a:rPr>
              <a:t> : первая</a:t>
            </a:r>
          </a:p>
          <a:p>
            <a:r>
              <a:rPr lang="ru-RU" altLang="ru-RU" sz="2800" b="1" u="sng" dirty="0" smtClean="0">
                <a:solidFill>
                  <a:srgbClr val="000099"/>
                </a:solidFill>
              </a:rPr>
              <a:t>Группа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: 2 младшая</a:t>
            </a:r>
            <a:endParaRPr lang="ru-RU" altLang="ru-RU" sz="2800" dirty="0" smtClean="0">
              <a:solidFill>
                <a:srgbClr val="000099"/>
              </a:solidFill>
            </a:endParaRPr>
          </a:p>
        </p:txBody>
      </p:sp>
      <p:pic>
        <p:nvPicPr>
          <p:cNvPr id="109570" name="Picture 2" descr="C:\Users\Вова\Desktop\Выбор\DSC_888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1905000"/>
            <a:ext cx="3149410" cy="4724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8" name="Picture 2" descr="F:\DCIM\108PHOTO\SAM_198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571500" y="1562100"/>
            <a:ext cx="5791200" cy="4343400"/>
          </a:xfrm>
          <a:prstGeom prst="rect">
            <a:avLst/>
          </a:prstGeom>
          <a:noFill/>
        </p:spPr>
      </p:pic>
      <p:pic>
        <p:nvPicPr>
          <p:cNvPr id="106499" name="Picture 3" descr="F:\DCIM\108PHOTO\SAM_198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903131" y="1564218"/>
            <a:ext cx="5808136" cy="43561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90600" y="2286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«ПОСАДИ ДЕРЕВО»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90600" y="2286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«СОХРАНИМ ПРИРОДУ ЧИСТОЙ»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4450" name="Picture 2" descr="F:\Для Марины\DSCF04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505200"/>
            <a:ext cx="4267200" cy="3200400"/>
          </a:xfrm>
          <a:prstGeom prst="rect">
            <a:avLst/>
          </a:prstGeom>
          <a:noFill/>
        </p:spPr>
      </p:pic>
      <p:pic>
        <p:nvPicPr>
          <p:cNvPr id="104451" name="Picture 3" descr="F:\Для Марины\DSCF042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762000"/>
            <a:ext cx="4572000" cy="3429000"/>
          </a:xfrm>
          <a:prstGeom prst="rect">
            <a:avLst/>
          </a:prstGeom>
          <a:noFill/>
        </p:spPr>
      </p:pic>
      <p:pic>
        <p:nvPicPr>
          <p:cNvPr id="9" name="Picture 12" descr="0_8ad6_18898049_XL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81000" y="304800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 ВКЛЮЧЕННОСТИ РОДИТЕЛЕЙ В ПРОЦЕСС ФОРМИРОВАНИЯ ОСНОВ ЭКОЛОГИЧЕСКОЙ КУЛЬТУРЫ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66800" y="1676400"/>
          <a:ext cx="7391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" y="304800"/>
            <a:ext cx="8619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СТЕПЕНЬ СФОРМИРОВАННОСТИ ЭКОЛОГИЧЕСКОЙ КУЛЬТУРЫ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ДОШКОЛЬНИКОВ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9810" name="Диаграмма 1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3962400" cy="2514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9811" name="Диаграмма 2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3657600"/>
            <a:ext cx="4449763" cy="2933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724400" y="1219200"/>
            <a:ext cx="3679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Уровень </a:t>
            </a:r>
            <a:r>
              <a:rPr lang="ru-RU" dirty="0" err="1" smtClean="0">
                <a:solidFill>
                  <a:srgbClr val="002060"/>
                </a:solidFill>
              </a:rPr>
              <a:t>сформированности</a:t>
            </a:r>
            <a:r>
              <a:rPr lang="ru-RU" dirty="0" smtClean="0">
                <a:solidFill>
                  <a:srgbClr val="002060"/>
                </a:solidFill>
              </a:rPr>
              <a:t> начал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экологической культуры на начало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2014-2015 учебного года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038600"/>
            <a:ext cx="3679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Уровень </a:t>
            </a:r>
            <a:r>
              <a:rPr lang="ru-RU" dirty="0" err="1" smtClean="0">
                <a:solidFill>
                  <a:srgbClr val="002060"/>
                </a:solidFill>
              </a:rPr>
              <a:t>сформированности</a:t>
            </a:r>
            <a:r>
              <a:rPr lang="ru-RU" dirty="0" smtClean="0">
                <a:solidFill>
                  <a:srgbClr val="002060"/>
                </a:solidFill>
              </a:rPr>
              <a:t> начал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экологической культуры на конец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2014-2015 учебного года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29152" y="304800"/>
            <a:ext cx="8507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ПРОФЕССИОНАЛЬНОГО МАСТЕРСТВА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430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 на темы: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«Дидактические игры в экологическом воспитании  дошкольников»,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«Природа в развитии и воспитании ребёнка»,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«Экологическое воспитание детей в семье»;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«Развивающая среда для экологического образования: экологические комплексы в ДОУ»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выступление на педагогическом совете по теме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«Экологическое образование – смена стереотипов».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 descr="C:\Users\Вова\Desktop\attach-6357631600010100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4343400"/>
            <a:ext cx="3047804" cy="22843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Администратор\Documents\Мои документы PaperPort\Фотографии\Фотография (1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391484" y="1152317"/>
            <a:ext cx="1999832" cy="2895599"/>
          </a:xfrm>
          <a:prstGeom prst="rect">
            <a:avLst/>
          </a:prstGeom>
          <a:noFill/>
        </p:spPr>
      </p:pic>
      <p:pic>
        <p:nvPicPr>
          <p:cNvPr id="3075" name="Picture 3" descr="C:\Users\Администратор\Documents\Мои документы PaperPort\Фотографии\Фотография (1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439278" cy="3421062"/>
          </a:xfrm>
          <a:prstGeom prst="rect">
            <a:avLst/>
          </a:prstGeom>
          <a:noFill/>
        </p:spPr>
      </p:pic>
      <p:pic>
        <p:nvPicPr>
          <p:cNvPr id="3077" name="Picture 5" descr="C:\Users\Администратор\Documents\Мои документы PaperPort\Фотографии\Фотография (1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3124200"/>
            <a:ext cx="2390346" cy="3352800"/>
          </a:xfrm>
          <a:prstGeom prst="rect">
            <a:avLst/>
          </a:prstGeom>
          <a:noFill/>
        </p:spPr>
      </p:pic>
      <p:pic>
        <p:nvPicPr>
          <p:cNvPr id="3078" name="Picture 6" descr="C:\Users\Администратор\Documents\Мои документы PaperPort\Фотографии\Фотография (1)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523661" y="4144339"/>
            <a:ext cx="1811678" cy="2667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95400" y="381000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КВАЛИФИКАЦИИ, УЧАСТИЕ В КОНКУРСАХ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33600" y="685800"/>
            <a:ext cx="4957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DCIM\108PHOTO\SAM_206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4343400" cy="31715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18" name="Диаграмма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33400"/>
            <a:ext cx="8686800" cy="525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81000"/>
            <a:ext cx="85554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Тема:  «Формирование основ экологической культуры у детей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дошкольного возраста»</a:t>
            </a:r>
          </a:p>
        </p:txBody>
      </p:sp>
      <p:pic>
        <p:nvPicPr>
          <p:cNvPr id="114690" name="Picture 2" descr="C:\Users\Таня\Desktop\ПРЕЗЕНТАЦИЯ ПОЛУДЫ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914400"/>
            <a:ext cx="2433637" cy="2010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2400" y="3200400"/>
            <a:ext cx="8187178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формирования основ экологической культуры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дошкольного возраста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Представить эффективные формы, методы работы по экологическому воспитанию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Построить экологическую развивающую среду для воспитанников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Создать условия для успешного сотрудничества детей с родителями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Разработать комплекс методического обеспечения по нравственно-экологическому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воспитанию детей дошкольного возраста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429000" y="2828836"/>
            <a:ext cx="266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000" b="1" dirty="0" smtClean="0">
                <a:solidFill>
                  <a:srgbClr val="0033CC"/>
                </a:solidFill>
                <a:latin typeface="Bookman Old Style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Bookman Old Style" pitchFamily="18" charset="0"/>
            </a:endParaRPr>
          </a:p>
        </p:txBody>
      </p:sp>
      <p:pic>
        <p:nvPicPr>
          <p:cNvPr id="10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C:\Users\Песня\Desktop\Новая папка (2)\1015_babochkiz_narod_ru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2514600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Песня\Desktop\анимашки\nasekomoe-60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5498211"/>
            <a:ext cx="1581150" cy="1359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4" descr="C:\Users\Администратор\Desktop\Мини муз\SAM_049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4592768"/>
            <a:ext cx="3048000" cy="226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3" descr="C:\Users\Администратор\Desktop\Мини муз\SAM_048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9" y="685800"/>
            <a:ext cx="388406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4" descr="H:\DCIM\108PHOTO\SAM_050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3429000"/>
            <a:ext cx="249381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0" name="Picture 2" descr="F:\Новая папка\DSC01937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384176"/>
            <a:ext cx="2362200" cy="3473824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676400" y="152400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«УДИВИТЕЛЬНОЕ ПОД НОГАМИ»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F:\фото с откр зан\IMG_351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138332"/>
            <a:ext cx="1752600" cy="2076157"/>
          </a:xfrm>
          <a:prstGeom prst="rect">
            <a:avLst/>
          </a:prstGeom>
          <a:noFill/>
        </p:spPr>
      </p:pic>
      <p:pic>
        <p:nvPicPr>
          <p:cNvPr id="19" name="Рисунок 6" descr="C:\Users\Администратор\Desktop\Мини муз\SAM_0503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990600"/>
            <a:ext cx="181771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5" descr="C:\Users\Администратор\Desktop\Мини муз\SAM_0496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209800"/>
            <a:ext cx="1752600" cy="225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0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«КОРМУШКА ДЛЯ СИНИЧКИ»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1" name="Picture 1" descr="G:\DCIM\108PHOTO\SAM_21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3200400"/>
            <a:ext cx="2819400" cy="3475487"/>
          </a:xfrm>
          <a:prstGeom prst="rect">
            <a:avLst/>
          </a:prstGeom>
          <a:noFill/>
        </p:spPr>
      </p:pic>
      <p:pic>
        <p:nvPicPr>
          <p:cNvPr id="46082" name="Picture 2" descr="G:\DCIM\108PHOTO\SAM_21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2516505" cy="3170903"/>
          </a:xfrm>
          <a:prstGeom prst="rect">
            <a:avLst/>
          </a:prstGeom>
          <a:noFill/>
        </p:spPr>
      </p:pic>
      <p:pic>
        <p:nvPicPr>
          <p:cNvPr id="46083" name="Picture 3" descr="G:\DCIM\108PHOTO\SAM_211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3962400"/>
            <a:ext cx="4114800" cy="2674620"/>
          </a:xfrm>
          <a:prstGeom prst="rect">
            <a:avLst/>
          </a:prstGeom>
          <a:noFill/>
        </p:spPr>
      </p:pic>
      <p:pic>
        <p:nvPicPr>
          <p:cNvPr id="1026" name="Picture 2" descr="C:\Users\Алексей\Desktop\SAM_212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685800"/>
            <a:ext cx="3225800" cy="2419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" y="3048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  № 2. ПОСТРОИТЬ ЭКОЛОГИЧЕСКУЮ РАЗВИВАЮЩУЮ СРЕДУ ДЛЯ ВОСПИТАННИКОВ СПОСОБСТВУЮЩЕЙ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1371600"/>
            <a:ext cx="8763000" cy="5144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познавательному развитию ребёнка;</a:t>
            </a: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эколого-эстетическому развитию;</a:t>
            </a: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формированию  нравственных качеств;</a:t>
            </a: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формированию экологически грамотного поведения;</a:t>
            </a: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экологизации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различных видов деятельности; </a:t>
            </a: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buFontTx/>
              <a:buChar char="-"/>
              <a:defRPr/>
            </a:pP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14000"/>
              </a:lnSpc>
              <a:buClr>
                <a:schemeClr val="tx1"/>
              </a:buClr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поддержанию познавательной активности и обеспечению её дальнейшего роста.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152400"/>
            <a:ext cx="9144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ЦВЕТНИК НА УЧАСТКЕ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ФУНКЦИОНАЛЬНАЯ РОЛЬ</a:t>
            </a:r>
          </a:p>
          <a:p>
            <a:pPr lvl="0">
              <a:defRPr/>
            </a:pPr>
            <a:endParaRPr lang="ru-RU" sz="8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познавательная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формирование трудовых навыков</a:t>
            </a:r>
          </a:p>
          <a:p>
            <a:pPr lvl="0">
              <a:buFontTx/>
              <a:buChar char="-"/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эколого-эстетическая  </a:t>
            </a:r>
          </a:p>
          <a:p>
            <a:pPr lvl="0">
              <a:buFontTx/>
              <a:buChar char="-"/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выработка навыков экологически  безопасного поведения </a:t>
            </a:r>
          </a:p>
        </p:txBody>
      </p:sp>
      <p:pic>
        <p:nvPicPr>
          <p:cNvPr id="8" name="Рисунок 7" descr="H:\Users\Сергей\Desktop\Новая папка\SDC12848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419600"/>
            <a:ext cx="2667000" cy="213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4" descr="F:\DCIM\108PHOTO\SAM_203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2667000"/>
            <a:ext cx="2971800" cy="3962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2" descr="H:\Users\Сергей\Desktop\Новая папка\SDC1291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2667000"/>
            <a:ext cx="3200400" cy="2362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" y="304800"/>
            <a:ext cx="868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ПРИРОДЫ</a:t>
            </a:r>
          </a:p>
        </p:txBody>
      </p:sp>
      <p:pic>
        <p:nvPicPr>
          <p:cNvPr id="10" name="Picture 1" descr="F:\Новая папка\_DSC913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657599"/>
            <a:ext cx="2819400" cy="2245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" descr="G:\DCIM\108PHOTO\SAM_208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3575538" cy="24464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" descr="G:\DCIM\108PHOTO\SAM_21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1676400"/>
            <a:ext cx="2807853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1066800"/>
            <a:ext cx="5791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родь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познавательная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исследовательская 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эколого-эстетическая 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эмоционально-позитивное общение с природными объектами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формирование трудовых навыков </a:t>
            </a:r>
          </a:p>
        </p:txBody>
      </p:sp>
      <p:pic>
        <p:nvPicPr>
          <p:cNvPr id="1026" name="Picture 2" descr="C:\Users\Алексей\Desktop\SAM_219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4648200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F91030803DEC947833907C0F6568543" ma:contentTypeVersion="0" ma:contentTypeDescription="Создание документа." ma:contentTypeScope="" ma:versionID="944a0273cc17c2498059275efa705bd2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E49586-6A3C-4F07-99F0-8597D9FE7D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94E0B86-5548-4C5F-90BC-084E4DFCB1EE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F02DC8EC-6C41-41C5-A0CB-C2D8BBDA07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3630</TotalTime>
  <Words>473</Words>
  <Application>Microsoft Office PowerPoint</Application>
  <PresentationFormat>Экран (4:3)</PresentationFormat>
  <Paragraphs>121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Bookman Old Style</vt:lpstr>
      <vt:lpstr>Calibri</vt:lpstr>
      <vt:lpstr>Times New Roman</vt:lpstr>
      <vt:lpstr>Wingdings</vt:lpstr>
      <vt:lpstr>Wingdings 2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User</cp:lastModifiedBy>
  <cp:revision>411</cp:revision>
  <dcterms:modified xsi:type="dcterms:W3CDTF">2019-12-17T09:55:14Z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0x010100BF91030803DEC947833907C0F6568543</vt:lpwstr>
  </property>
</Properties>
</file>