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7" r:id="rId5"/>
    <p:sldId id="344" r:id="rId6"/>
    <p:sldId id="346" r:id="rId7"/>
    <p:sldId id="349" r:id="rId8"/>
    <p:sldId id="380" r:id="rId9"/>
    <p:sldId id="377" r:id="rId10"/>
    <p:sldId id="351" r:id="rId11"/>
    <p:sldId id="369" r:id="rId12"/>
    <p:sldId id="381" r:id="rId13"/>
    <p:sldId id="362" r:id="rId14"/>
    <p:sldId id="364" r:id="rId15"/>
    <p:sldId id="371" r:id="rId16"/>
    <p:sldId id="370" r:id="rId17"/>
    <p:sldId id="372" r:id="rId18"/>
    <p:sldId id="352" r:id="rId19"/>
    <p:sldId id="374" r:id="rId20"/>
    <p:sldId id="375" r:id="rId21"/>
    <p:sldId id="379" r:id="rId22"/>
    <p:sldId id="378" r:id="rId23"/>
    <p:sldId id="368" r:id="rId24"/>
    <p:sldId id="373" r:id="rId25"/>
    <p:sldId id="382" r:id="rId26"/>
    <p:sldId id="354" r:id="rId27"/>
    <p:sldId id="355" r:id="rId28"/>
    <p:sldId id="356" r:id="rId29"/>
    <p:sldId id="358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50698"/>
    <a:srgbClr val="FBFB13"/>
    <a:srgbClr val="EB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46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Уровень включенности родителей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в процесс формирования основ экологической культуры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Лист1!$A$1:$A$2</c:f>
              <c:strCache>
                <c:ptCount val="2"/>
                <c:pt idx="0">
                  <c:v>На начало 2014-2015 учебного года</c:v>
                </c:pt>
                <c:pt idx="1">
                  <c:v>На конец 2014-2015 учебного года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0.38000000000000017</c:v>
                </c:pt>
                <c:pt idx="1">
                  <c:v>0.62000000000000033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30000"/>
        <c:axId val="127471464"/>
        <c:axId val="0"/>
      </c:bar3DChart>
      <c:catAx>
        <c:axId val="128630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7471464"/>
        <c:crosses val="autoZero"/>
        <c:auto val="1"/>
        <c:lblAlgn val="ctr"/>
        <c:lblOffset val="100"/>
        <c:noMultiLvlLbl val="0"/>
      </c:catAx>
      <c:valAx>
        <c:axId val="1274714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8630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F0D2E-A73F-47E3-9764-B08D1772C11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97AFD-960E-4590-A87B-52F397C70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8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gif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217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1371600"/>
            <a:ext cx="6477000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 </a:t>
            </a:r>
            <a:endParaRPr lang="ru-RU" sz="4000" dirty="0">
              <a:solidFill>
                <a:srgbClr val="250698"/>
              </a:solidFill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514600"/>
            <a:ext cx="876300" cy="8112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1752600"/>
            <a:ext cx="6096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000080"/>
                </a:solidFill>
                <a:latin typeface="Calibri" pitchFamily="18"/>
              </a:rPr>
              <a:t>АНАЛИТИЧЕСКИЙ  ОТЧЕТ</a:t>
            </a:r>
          </a:p>
          <a:p>
            <a:pPr lvl="0">
              <a:lnSpc>
                <a:spcPct val="80000"/>
              </a:lnSpc>
            </a:pPr>
            <a:r>
              <a:rPr lang="ru-RU" sz="2800" b="1" i="1" dirty="0" smtClean="0">
                <a:solidFill>
                  <a:srgbClr val="000080"/>
                </a:solidFill>
                <a:latin typeface="Calibri" pitchFamily="18"/>
              </a:rPr>
              <a:t>ЗА</a:t>
            </a:r>
            <a:r>
              <a:rPr lang="ru-RU" sz="2800" i="1" dirty="0" smtClean="0">
                <a:solidFill>
                  <a:srgbClr val="000080"/>
                </a:solidFill>
                <a:latin typeface="Calibri" pitchFamily="18"/>
              </a:rPr>
              <a:t>    </a:t>
            </a:r>
            <a:r>
              <a:rPr lang="ru-RU" sz="2800" b="1" i="1" dirty="0" smtClean="0">
                <a:solidFill>
                  <a:srgbClr val="000080"/>
                </a:solidFill>
                <a:latin typeface="Calibri" pitchFamily="18"/>
              </a:rPr>
              <a:t>МЕЖАТТЕСТАЦИОННЫЙ ПЕРИОД</a:t>
            </a:r>
            <a:endParaRPr lang="ru-RU" sz="2800" b="1" i="1" dirty="0">
              <a:solidFill>
                <a:srgbClr val="000080"/>
              </a:solidFill>
              <a:latin typeface="Calibri" pitchFamily="1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1600" y="3733800"/>
            <a:ext cx="3657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250698"/>
                </a:solidFill>
                <a:latin typeface="Times New Roman" pitchFamily="18"/>
              </a:rPr>
              <a:t>Воспитателя</a:t>
            </a:r>
          </a:p>
          <a:p>
            <a:pPr lvl="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250698"/>
                </a:solidFill>
                <a:latin typeface="Times New Roman" pitchFamily="18"/>
              </a:rPr>
              <a:t>Полуда </a:t>
            </a:r>
          </a:p>
          <a:p>
            <a:pPr lvl="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250698"/>
                </a:solidFill>
                <a:latin typeface="Times New Roman" pitchFamily="18"/>
              </a:rPr>
              <a:t>Марины Владимировны</a:t>
            </a:r>
            <a:endParaRPr lang="ru-RU" sz="2400" dirty="0">
              <a:solidFill>
                <a:srgbClr val="2506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914400"/>
            <a:ext cx="7696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 smtClean="0">
                <a:solidFill>
                  <a:srgbClr val="250698"/>
                </a:solidFill>
                <a:latin typeface="Times New Roman" pitchFamily="18"/>
              </a:rPr>
              <a:t>Муниципальное автономное дошкольное образовательное учреждение -               детский сад №209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4196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14400" y="609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04800"/>
            <a:ext cx="91440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</a:p>
          <a:p>
            <a:pPr lvl="0">
              <a:defRPr/>
            </a:pPr>
            <a:endParaRPr lang="ru-RU" sz="9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Функциональная роль: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познавательная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информационная </a:t>
            </a:r>
          </a:p>
          <a:p>
            <a:pPr algn="ctr"/>
            <a:r>
              <a:rPr lang="ru-RU" sz="2800" b="1" i="1" u="sng" dirty="0" smtClean="0"/>
              <a:t> </a:t>
            </a:r>
            <a:endParaRPr lang="ru-RU" sz="2800" dirty="0"/>
          </a:p>
        </p:txBody>
      </p:sp>
      <p:pic>
        <p:nvPicPr>
          <p:cNvPr id="14" name="Picture 3" descr="F:\Презент\IMG_3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733800" cy="2750626"/>
          </a:xfrm>
          <a:prstGeom prst="rect">
            <a:avLst/>
          </a:prstGeom>
          <a:noFill/>
        </p:spPr>
      </p:pic>
      <p:pic>
        <p:nvPicPr>
          <p:cNvPr id="19" name="Picture 6" descr="роп 0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4267200" cy="2438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9154" name="Picture 2" descr="G:\DCIM\108PHOTO\SAM_20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3528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5240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РЕЧЕВОГО РАЗВИТИЯ</a:t>
            </a:r>
          </a:p>
          <a:p>
            <a:pPr lvl="0">
              <a:defRPr/>
            </a:pPr>
            <a:endParaRPr lang="ru-RU" sz="8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Функциональная роль: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познавательная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эколого-эстетическая </a:t>
            </a:r>
          </a:p>
          <a:p>
            <a:pPr lvl="0">
              <a:defRPr/>
            </a:pPr>
            <a:endParaRPr lang="ru-RU" sz="24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1" name="Picture 1" descr="G:\DCIM\108PHOTO\SAM_2120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810000" cy="2667000"/>
          </a:xfrm>
          <a:prstGeom prst="rect">
            <a:avLst/>
          </a:prstGeom>
          <a:noFill/>
        </p:spPr>
      </p:pic>
      <p:pic>
        <p:nvPicPr>
          <p:cNvPr id="56322" name="Picture 2" descr="G:\DCIM\108PHOTO\SAM_2121.JPG"/>
          <p:cNvPicPr>
            <a:picLocks noChangeAspect="1" noChangeArrowheads="1"/>
          </p:cNvPicPr>
          <p:nvPr/>
        </p:nvPicPr>
        <p:blipFill>
          <a:blip r:embed="rId4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114800" cy="2777490"/>
          </a:xfrm>
          <a:prstGeom prst="rect">
            <a:avLst/>
          </a:prstGeom>
          <a:noFill/>
        </p:spPr>
      </p:pic>
      <p:pic>
        <p:nvPicPr>
          <p:cNvPr id="2050" name="Picture 2" descr="C:\Users\Алексей\Desktop\SAM_21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447800" cy="183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Алексей\Desktop\SAM_21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886200"/>
            <a:ext cx="2438400" cy="1439538"/>
          </a:xfrm>
          <a:prstGeom prst="rect">
            <a:avLst/>
          </a:prstGeom>
          <a:noFill/>
        </p:spPr>
      </p:pic>
      <p:pic>
        <p:nvPicPr>
          <p:cNvPr id="2052" name="Picture 4" descr="C:\Users\Алексей\Desktop\SAM_22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2263461" cy="1447800"/>
          </a:xfrm>
          <a:prstGeom prst="rect">
            <a:avLst/>
          </a:prstGeom>
          <a:noFill/>
        </p:spPr>
      </p:pic>
      <p:pic>
        <p:nvPicPr>
          <p:cNvPr id="1026" name="Picture 2" descr="C:\Users\Алексей\Desktop\SAM_22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5430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5240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ТВОРЧЕСТВА</a:t>
            </a:r>
          </a:p>
          <a:p>
            <a:pPr lvl="0">
              <a:defRPr/>
            </a:pPr>
            <a:endParaRPr lang="ru-RU" sz="8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Функциональная роль: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познавательная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эколого-эстетическая </a:t>
            </a:r>
          </a:p>
          <a:p>
            <a:pPr lvl="0">
              <a:defRPr/>
            </a:pPr>
            <a:endParaRPr lang="ru-RU" sz="24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Users\Алексей\Pictures\садик\SAM_1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200400" cy="2476500"/>
          </a:xfrm>
          <a:prstGeom prst="rect">
            <a:avLst/>
          </a:prstGeom>
          <a:noFill/>
        </p:spPr>
      </p:pic>
      <p:pic>
        <p:nvPicPr>
          <p:cNvPr id="5" name="Picture 7" descr="C:\Users\Алексей\Pictures\садик\SAM_18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659117" cy="3505200"/>
          </a:xfrm>
          <a:prstGeom prst="rect">
            <a:avLst/>
          </a:prstGeom>
          <a:noFill/>
        </p:spPr>
      </p:pic>
      <p:pic>
        <p:nvPicPr>
          <p:cNvPr id="6" name="Picture 6" descr="C:\Users\Алексей\Pictures\садик\SAM_17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667000" cy="1981200"/>
          </a:xfrm>
          <a:prstGeom prst="rect">
            <a:avLst/>
          </a:prstGeom>
          <a:noFill/>
        </p:spPr>
      </p:pic>
      <p:pic>
        <p:nvPicPr>
          <p:cNvPr id="8" name="Picture 11" descr="F:\DCIM\108PHOTO\SAM_20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2641600" cy="1981200"/>
          </a:xfrm>
          <a:prstGeom prst="rect">
            <a:avLst/>
          </a:prstGeom>
          <a:noFill/>
        </p:spPr>
      </p:pic>
      <p:pic>
        <p:nvPicPr>
          <p:cNvPr id="9" name="Picture 4" descr="C:\Users\Алексей\Pictures\садик\работы детей\SAM_183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641600" cy="1981200"/>
          </a:xfrm>
          <a:prstGeom prst="rect">
            <a:avLst/>
          </a:prstGeom>
          <a:noFill/>
        </p:spPr>
      </p:pic>
      <p:pic>
        <p:nvPicPr>
          <p:cNvPr id="10" name="Picture 8" descr="F:\DCIM\108PHOTO\SAM_195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2641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5240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МУЗЫКАЛЬНОГО РАЗВИТИЯ </a:t>
            </a:r>
          </a:p>
          <a:p>
            <a:pPr lvl="0">
              <a:defRPr/>
            </a:pPr>
            <a:endParaRPr lang="ru-RU" sz="8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Функциональная роль: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познавательная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эколого-эстетическая </a:t>
            </a:r>
          </a:p>
          <a:p>
            <a:pPr lvl="0">
              <a:defRPr/>
            </a:pPr>
            <a:endParaRPr lang="ru-RU" sz="24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Презент\SAM_05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822700"/>
            <a:ext cx="3368040" cy="2806700"/>
          </a:xfrm>
          <a:prstGeom prst="rect">
            <a:avLst/>
          </a:prstGeom>
          <a:noFill/>
        </p:spPr>
      </p:pic>
      <p:pic>
        <p:nvPicPr>
          <p:cNvPr id="6" name="Picture 3" descr="F:\Презент\Фото01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403600" cy="2552700"/>
          </a:xfrm>
          <a:prstGeom prst="rect">
            <a:avLst/>
          </a:prstGeom>
          <a:noFill/>
        </p:spPr>
      </p:pic>
      <p:pic>
        <p:nvPicPr>
          <p:cNvPr id="8" name="Рисунок 7" descr="F:\Фото для Марины\PB28163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819400" cy="220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DCIM\108PHOTO\SAM_20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381802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5240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ЗОНА</a:t>
            </a:r>
          </a:p>
          <a:p>
            <a:pPr lvl="0">
              <a:defRPr/>
            </a:pPr>
            <a:endParaRPr lang="ru-RU" sz="8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Функциональная роль:</a:t>
            </a:r>
          </a:p>
          <a:p>
            <a:pPr lvl="0">
              <a:buFontTx/>
              <a:buChar char="-"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познавательная</a:t>
            </a:r>
            <a:r>
              <a:rPr lang="ru-RU" sz="2400" b="1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эколого-оздоровительная </a:t>
            </a:r>
          </a:p>
          <a:p>
            <a:pPr lvl="0">
              <a:defRPr/>
            </a:pPr>
            <a:endParaRPr lang="ru-RU" sz="24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5" name="Picture 1" descr="C:\Users\Алексей\Desktop\_DSC91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962400" cy="513356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фото для альбома (2)\SAM_08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4495800"/>
            <a:ext cx="2193059" cy="22098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Pictures\Детский сад\SAM_07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2209800" cy="1981200"/>
          </a:xfrm>
          <a:prstGeom prst="rect">
            <a:avLst/>
          </a:prstGeom>
          <a:noFill/>
        </p:spPr>
      </p:pic>
      <p:pic>
        <p:nvPicPr>
          <p:cNvPr id="2050" name="Picture 2" descr="C:\Users\Алексей\Desktop\для паравозика\SAM_13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494082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3048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№ 3. СОЗДАТЬ УСЛОВИЯ ДЛЯ УСПЕШНОГО СОТРУДНИЧЕСТВА ДЕТЕЙ С РОДИТЕЛЯМИ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839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ctr">
              <a:lnSpc>
                <a:spcPct val="90000"/>
              </a:lnSpc>
              <a:tabLst>
                <a:tab pos="3603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 РАБОТЫ С РОДИТЕЛЯМИ</a:t>
            </a:r>
          </a:p>
          <a:p>
            <a:pPr marL="360363" indent="-360363" eaLnBrk="1" hangingPunct="1">
              <a:lnSpc>
                <a:spcPct val="90000"/>
              </a:lnSpc>
              <a:buFont typeface="Wingdings 2" pitchFamily="18" charset="2"/>
              <a:buChar char="u"/>
              <a:tabLst>
                <a:tab pos="360363" algn="l"/>
              </a:tabLst>
              <a:defRPr/>
            </a:pP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выявить отношение родителей к вопросам экологического образования дошкольников в МАДОУ и его реального существования в семье;</a:t>
            </a:r>
          </a:p>
          <a:p>
            <a:pPr marL="360363" indent="-360363" eaLnBrk="1" hangingPunct="1">
              <a:lnSpc>
                <a:spcPct val="90000"/>
              </a:lnSpc>
              <a:buFont typeface="Wingdings 2" pitchFamily="18" charset="2"/>
              <a:buChar char="u"/>
              <a:tabLst>
                <a:tab pos="360363" algn="l"/>
              </a:tabLst>
              <a:defRPr/>
            </a:pPr>
            <a:endParaRPr lang="ru-RU" sz="2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90000"/>
              </a:lnSpc>
              <a:buFont typeface="Wingdings 2" pitchFamily="18" charset="2"/>
              <a:buChar char="v"/>
              <a:tabLst>
                <a:tab pos="360363" algn="l"/>
              </a:tabLst>
              <a:defRPr/>
            </a:pP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определить содержание эколого-развивающей среды в домашних условиях;</a:t>
            </a:r>
          </a:p>
          <a:p>
            <a:pPr marL="360363" indent="-360363" eaLnBrk="1" hangingPunct="1">
              <a:lnSpc>
                <a:spcPct val="90000"/>
              </a:lnSpc>
              <a:buFont typeface="Wingdings 2" pitchFamily="18" charset="2"/>
              <a:buChar char="v"/>
              <a:tabLst>
                <a:tab pos="360363" algn="l"/>
              </a:tabLst>
              <a:defRPr/>
            </a:pPr>
            <a:endParaRPr lang="ru-RU" sz="2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90000"/>
              </a:lnSpc>
              <a:buFont typeface="Wingdings" pitchFamily="2" charset="2"/>
              <a:buChar char=""/>
              <a:tabLst>
                <a:tab pos="360363" algn="l"/>
              </a:tabLst>
              <a:defRPr/>
            </a:pP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определить содержание и форм взаимодействия с родителями (консультации, семинары, беседы, родительские собрания).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Фото для Марины\P12301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6019800" cy="2468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ФОТОГРАФИЙ «СЕМЬЯ НА ПРИРОДЕ»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F:\Фотография 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775613" cy="4048125"/>
          </a:xfrm>
          <a:prstGeom prst="rect">
            <a:avLst/>
          </a:prstGeom>
          <a:noFill/>
        </p:spPr>
      </p:pic>
      <p:pic>
        <p:nvPicPr>
          <p:cNvPr id="94212" name="Picture 4" descr="F:\Для Марины\DSCF79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3657600" cy="2743200"/>
          </a:xfrm>
          <a:prstGeom prst="rect">
            <a:avLst/>
          </a:prstGeom>
          <a:noFill/>
        </p:spPr>
      </p:pic>
      <p:pic>
        <p:nvPicPr>
          <p:cNvPr id="94213" name="Picture 5" descr="F:\Для Марины\DSCF78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3657600" cy="2743200"/>
          </a:xfrm>
          <a:prstGeom prst="rect">
            <a:avLst/>
          </a:prstGeom>
          <a:noFill/>
        </p:spPr>
      </p:pic>
      <p:pic>
        <p:nvPicPr>
          <p:cNvPr id="94211" name="Picture 3" descr="F:\Фотография (7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667000" cy="366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ФОТОГРАФИЙ «МОЁ ЛЮБИМОЕ ЖИВОТНОЕ»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F:\Фотография (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853442" cy="2438400"/>
          </a:xfrm>
          <a:prstGeom prst="rect">
            <a:avLst/>
          </a:prstGeom>
          <a:noFill/>
        </p:spPr>
      </p:pic>
      <p:pic>
        <p:nvPicPr>
          <p:cNvPr id="95235" name="Picture 3" descr="F:\Фотография (9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984" y="457200"/>
            <a:ext cx="3820915" cy="2514600"/>
          </a:xfrm>
          <a:prstGeom prst="rect">
            <a:avLst/>
          </a:prstGeom>
          <a:noFill/>
        </p:spPr>
      </p:pic>
      <p:pic>
        <p:nvPicPr>
          <p:cNvPr id="95236" name="Picture 4" descr="F:\Фотография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3843731" cy="2514600"/>
          </a:xfrm>
          <a:prstGeom prst="rect">
            <a:avLst/>
          </a:prstGeom>
          <a:noFill/>
        </p:spPr>
      </p:pic>
      <p:pic>
        <p:nvPicPr>
          <p:cNvPr id="95237" name="Picture 5" descr="F:\Фотография (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831062" cy="2514600"/>
          </a:xfrm>
          <a:prstGeom prst="rect">
            <a:avLst/>
          </a:prstGeom>
          <a:noFill/>
        </p:spPr>
      </p:pic>
      <p:pic>
        <p:nvPicPr>
          <p:cNvPr id="95238" name="Picture 6" descr="F:\Для Марины\DSCF69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 СЕМЕЙНОГО ТВОРЧЕСТВА «ОСЕННИЙ БУКЕТ»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Алексей\Pictures\садик\работы детей\SAM_13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2000250" cy="2667000"/>
          </a:xfrm>
          <a:prstGeom prst="rect">
            <a:avLst/>
          </a:prstGeom>
          <a:noFill/>
        </p:spPr>
      </p:pic>
      <p:pic>
        <p:nvPicPr>
          <p:cNvPr id="8" name="Picture 1" descr="C:\Users\Алексей\Pictures\садик\SAM_13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1905000" cy="2667000"/>
          </a:xfrm>
          <a:prstGeom prst="rect">
            <a:avLst/>
          </a:prstGeom>
          <a:noFill/>
        </p:spPr>
      </p:pic>
      <p:pic>
        <p:nvPicPr>
          <p:cNvPr id="9" name="Picture 2" descr="C:\Users\Алексей\Pictures\садик\работы детей\SAM_13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000250" cy="2667000"/>
          </a:xfrm>
          <a:prstGeom prst="rect">
            <a:avLst/>
          </a:prstGeom>
          <a:noFill/>
        </p:spPr>
      </p:pic>
      <p:pic>
        <p:nvPicPr>
          <p:cNvPr id="10" name="Picture 2" descr="C:\Users\Алексей\Pictures\садик\SAM_13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939636" cy="2667000"/>
          </a:xfrm>
          <a:prstGeom prst="rect">
            <a:avLst/>
          </a:prstGeom>
          <a:noFill/>
        </p:spPr>
      </p:pic>
      <p:pic>
        <p:nvPicPr>
          <p:cNvPr id="44033" name="Picture 1" descr="G:\DCIM\108PHOTO\SAM_20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860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5800" y="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 СЕМЕЙНОГО ТВОРЧЕСТВА «ДАРЫ ОСЕНИ»</a:t>
            </a:r>
          </a:p>
          <a:p>
            <a:pPr algn="ctr"/>
            <a:endParaRPr lang="ru-RU" sz="2400" dirty="0"/>
          </a:p>
        </p:txBody>
      </p:sp>
      <p:pic>
        <p:nvPicPr>
          <p:cNvPr id="7" name="Picture 1" descr="C:\Users\Алексей\Pictures\садик\работы детей\SAM_13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277821" cy="324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Алексей\Pictures\садик\работы детей\SAM_13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0132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Алексей\Pictures\садик\работы детей\SAM_13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26695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лексей\Pictures\садик\работы детей\SAM_13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343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Алексей\Pictures\садик\работы детей\SAM_136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403600"/>
            <a:ext cx="25908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Алексей\Pictures\садик\работы детей\SAM_136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2343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1676400"/>
            <a:ext cx="8077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286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u="sng" dirty="0" smtClean="0">
                <a:solidFill>
                  <a:srgbClr val="000099"/>
                </a:solidFill>
              </a:rPr>
              <a:t>Образование</a:t>
            </a:r>
            <a:r>
              <a:rPr lang="ru-RU" altLang="ru-RU" sz="2800" dirty="0" smtClean="0">
                <a:solidFill>
                  <a:srgbClr val="000099"/>
                </a:solidFill>
              </a:rPr>
              <a:t>: высшее, </a:t>
            </a:r>
            <a:r>
              <a:rPr lang="ru-RU" altLang="ru-RU" sz="2800" dirty="0" err="1" smtClean="0">
                <a:solidFill>
                  <a:srgbClr val="000099"/>
                </a:solidFill>
              </a:rPr>
              <a:t>УрГППУ</a:t>
            </a:r>
            <a:endParaRPr lang="ru-RU" altLang="ru-RU" sz="2800" dirty="0" smtClean="0">
              <a:solidFill>
                <a:srgbClr val="000099"/>
              </a:solidFill>
            </a:endParaRPr>
          </a:p>
          <a:p>
            <a:r>
              <a:rPr lang="ru-RU" altLang="ru-RU" sz="2800" b="1" u="sng" dirty="0" smtClean="0">
                <a:solidFill>
                  <a:srgbClr val="000099"/>
                </a:solidFill>
              </a:rPr>
              <a:t>Квалификаци</a:t>
            </a:r>
            <a:r>
              <a:rPr lang="ru-RU" altLang="ru-RU" sz="2800" dirty="0" smtClean="0">
                <a:solidFill>
                  <a:srgbClr val="000099"/>
                </a:solidFill>
              </a:rPr>
              <a:t>я: инженер-педагог</a:t>
            </a:r>
          </a:p>
          <a:p>
            <a:r>
              <a:rPr lang="ru-RU" altLang="ru-RU" sz="2800" b="1" u="sng" dirty="0" smtClean="0">
                <a:solidFill>
                  <a:srgbClr val="000099"/>
                </a:solidFill>
              </a:rPr>
              <a:t>Педагогический стаж</a:t>
            </a:r>
            <a:r>
              <a:rPr lang="ru-RU" altLang="ru-RU" sz="2800" dirty="0" smtClean="0">
                <a:solidFill>
                  <a:srgbClr val="000099"/>
                </a:solidFill>
              </a:rPr>
              <a:t>:  6 лет</a:t>
            </a:r>
          </a:p>
          <a:p>
            <a:r>
              <a:rPr lang="ru-RU" altLang="ru-RU" sz="2800" b="1" u="sng" dirty="0" smtClean="0">
                <a:solidFill>
                  <a:srgbClr val="000099"/>
                </a:solidFill>
              </a:rPr>
              <a:t>Стаж в </a:t>
            </a:r>
            <a:r>
              <a:rPr lang="ru-RU" altLang="ru-RU" sz="2800" b="1" u="sng" dirty="0" err="1" smtClean="0">
                <a:solidFill>
                  <a:srgbClr val="000099"/>
                </a:solidFill>
              </a:rPr>
              <a:t>МАДОУ-детский</a:t>
            </a:r>
            <a:r>
              <a:rPr lang="ru-RU" altLang="ru-RU" sz="2800" b="1" u="sng" dirty="0" smtClean="0">
                <a:solidFill>
                  <a:srgbClr val="000099"/>
                </a:solidFill>
              </a:rPr>
              <a:t> сад № 209</a:t>
            </a:r>
            <a:r>
              <a:rPr lang="ru-RU" altLang="ru-RU" sz="2800" dirty="0" smtClean="0">
                <a:solidFill>
                  <a:srgbClr val="000099"/>
                </a:solidFill>
              </a:rPr>
              <a:t>: 5 лет</a:t>
            </a:r>
          </a:p>
          <a:p>
            <a:r>
              <a:rPr lang="ru-RU" altLang="ru-RU" sz="2800" b="1" u="sng" dirty="0" smtClean="0">
                <a:solidFill>
                  <a:srgbClr val="000099"/>
                </a:solidFill>
              </a:rPr>
              <a:t>Последняя аттестация: </a:t>
            </a:r>
            <a:r>
              <a:rPr lang="ru-RU" altLang="ru-RU" sz="2800" dirty="0" smtClean="0">
                <a:solidFill>
                  <a:srgbClr val="000099"/>
                </a:solidFill>
              </a:rPr>
              <a:t>2010 г</a:t>
            </a:r>
          </a:p>
          <a:p>
            <a:r>
              <a:rPr lang="ru-RU" altLang="ru-RU" sz="2800" b="1" u="sng" dirty="0" smtClean="0">
                <a:solidFill>
                  <a:srgbClr val="000099"/>
                </a:solidFill>
              </a:rPr>
              <a:t>Категория</a:t>
            </a:r>
            <a:r>
              <a:rPr lang="ru-RU" altLang="ru-RU" sz="2800" dirty="0" smtClean="0">
                <a:solidFill>
                  <a:srgbClr val="000099"/>
                </a:solidFill>
              </a:rPr>
              <a:t> : первая</a:t>
            </a:r>
          </a:p>
          <a:p>
            <a:r>
              <a:rPr lang="ru-RU" altLang="ru-RU" sz="2800" b="1" u="sng" dirty="0" smtClean="0">
                <a:solidFill>
                  <a:srgbClr val="000099"/>
                </a:solidFill>
              </a:rPr>
              <a:t>Группа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: 2 младшая</a:t>
            </a:r>
            <a:endParaRPr lang="ru-RU" altLang="ru-RU" sz="2800" dirty="0" smtClean="0">
              <a:solidFill>
                <a:srgbClr val="000099"/>
              </a:solidFill>
            </a:endParaRPr>
          </a:p>
        </p:txBody>
      </p:sp>
      <p:pic>
        <p:nvPicPr>
          <p:cNvPr id="109570" name="Picture 2" descr="C:\Users\Вова\Desktop\Выбор\DSC_88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149410" cy="472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 descr="F:\DCIM\108PHOTO\SAM_19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71500" y="1562100"/>
            <a:ext cx="5791200" cy="4343400"/>
          </a:xfrm>
          <a:prstGeom prst="rect">
            <a:avLst/>
          </a:prstGeom>
          <a:noFill/>
        </p:spPr>
      </p:pic>
      <p:pic>
        <p:nvPicPr>
          <p:cNvPr id="106499" name="Picture 3" descr="F:\DCIM\108PHOTO\SAM_19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03131" y="1564218"/>
            <a:ext cx="5808136" cy="4356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«ПОСАДИ ДЕРЕВО»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228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«СОХРАНИМ ПРИРОДУ ЧИСТОЙ»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 descr="F:\Для Марины\DSCF04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267200" cy="3200400"/>
          </a:xfrm>
          <a:prstGeom prst="rect">
            <a:avLst/>
          </a:prstGeom>
          <a:noFill/>
        </p:spPr>
      </p:pic>
      <p:pic>
        <p:nvPicPr>
          <p:cNvPr id="104451" name="Picture 3" descr="F:\Для Марины\DSCF04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572000" cy="3429000"/>
          </a:xfrm>
          <a:prstGeom prst="rect">
            <a:avLst/>
          </a:prstGeom>
          <a:noFill/>
        </p:spPr>
      </p:pic>
      <p:pic>
        <p:nvPicPr>
          <p:cNvPr id="9" name="Picture 12" descr="0_8ad6_18898049_XL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304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ВКЛЮЧЕННОСТИ РОДИТЕЛЕЙ В ПРОЦЕСС ФОРМИРОВАНИЯ ОСНОВ ЭКОЛОГИЧЕСКОЙ КУЛЬТУРЫ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66800" y="1676400"/>
          <a:ext cx="7391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619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СТЕПЕНЬ СФОРМИРОВАННОСТИ ЭКОЛОГИЧЕСКОЙ КУЛЬТУРЫ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ДОШКОЛЬНИКОВ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0" name="Диаграмма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9624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9811" name="Диаграмма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449763" cy="293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24400" y="1219200"/>
            <a:ext cx="3679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Уровень </a:t>
            </a:r>
            <a:r>
              <a:rPr lang="ru-RU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</a:rPr>
              <a:t> начал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экологической культуры на начало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2014-2015 учебного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3679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Уровень </a:t>
            </a:r>
            <a:r>
              <a:rPr lang="ru-RU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</a:rPr>
              <a:t> начал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экологической культуры на конец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2014-2015 учебного года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9152" y="304800"/>
            <a:ext cx="850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ПРОФЕССИОНАЛЬНОГО МАСТЕРСТВА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на темы: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«Дидактические игры в экологическом воспитании  дошкольников»,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«Природа в развитии и воспитании ребёнка»,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«Экологическое воспитание детей в семье»;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«Развивающая среда для экологического образования: экологические комплексы в ДОУ»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на педагогическом совете по теме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«Экологическое образование – смена стереотипов».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Вова\Desktop\attach-635763160001010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3047804" cy="2284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дминистратор\Documents\Мои документы PaperPort\Фотографии\Фотография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91484" y="1152317"/>
            <a:ext cx="1999832" cy="2895599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ocuments\Мои документы PaperPort\Фотографии\Фотография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439278" cy="3421062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ocuments\Мои документы PaperPort\Фотографии\Фотография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390346" cy="3352800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ocuments\Мои документы PaperPort\Фотографии\Фотография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23661" y="4144339"/>
            <a:ext cx="1811678" cy="2667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95400" y="381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КВАЛИФИКАЦИИ, УЧАСТИЕ В КОНКУРСАХ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685800"/>
            <a:ext cx="495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CIM\108PHOTO\SAM_20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343400" cy="317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Диаграм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8686800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555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Тема:  «Формирование основ экологической культуры у детей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дошкольного возраста»</a:t>
            </a:r>
          </a:p>
        </p:txBody>
      </p:sp>
      <p:pic>
        <p:nvPicPr>
          <p:cNvPr id="114690" name="Picture 2" descr="C:\Users\Таня\Desktop\ПРЕЗЕНТАЦИЯ ПОЛУДЫ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14400"/>
            <a:ext cx="2433637" cy="201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200400"/>
            <a:ext cx="818717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основ экологической культуры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Представить эффективные формы, методы работы по экологическому воспитанию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Построить экологическую развивающую среду для воспитанников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Создать условия для успешного сотрудничества детей с родителями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Разработать комплекс методического обеспечения по нравственно-экологическому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воспитанию детей дошкольного возраста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9000" y="2828836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rgbClr val="0033CC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pic>
        <p:nvPicPr>
          <p:cNvPr id="10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5146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498211"/>
            <a:ext cx="1581150" cy="13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4" descr="C:\Users\Администратор\Desktop\Мини муз\SAM_04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592768"/>
            <a:ext cx="3048000" cy="22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3" descr="C:\Users\Администратор\Desktop\Мини муз\SAM_04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388406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4" descr="H:\DCIM\108PHOTO\SAM_05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4938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 descr="F:\Новая папка\DSC0193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384176"/>
            <a:ext cx="2362200" cy="34738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76400" y="152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«УДИВИТЕЛЬНОЕ ПОД НОГАМИ»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:\фото с откр зан\IMG_351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38332"/>
            <a:ext cx="1752600" cy="2076157"/>
          </a:xfrm>
          <a:prstGeom prst="rect">
            <a:avLst/>
          </a:prstGeom>
          <a:noFill/>
        </p:spPr>
      </p:pic>
      <p:pic>
        <p:nvPicPr>
          <p:cNvPr id="19" name="Рисунок 6" descr="C:\Users\Администратор\Desktop\Мини муз\SAM_050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181771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5" descr="C:\Users\Администратор\Desktop\Мини муз\SAM_049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1752600" cy="22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«КОРМУШКА ДЛЯ СИНИЧКИ»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 descr="G:\DCIM\108PHOTO\SAM_21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819400" cy="3475487"/>
          </a:xfrm>
          <a:prstGeom prst="rect">
            <a:avLst/>
          </a:prstGeom>
          <a:noFill/>
        </p:spPr>
      </p:pic>
      <p:pic>
        <p:nvPicPr>
          <p:cNvPr id="46082" name="Picture 2" descr="G:\DCIM\108PHOTO\SAM_21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516505" cy="3170903"/>
          </a:xfrm>
          <a:prstGeom prst="rect">
            <a:avLst/>
          </a:prstGeom>
          <a:noFill/>
        </p:spPr>
      </p:pic>
      <p:pic>
        <p:nvPicPr>
          <p:cNvPr id="46083" name="Picture 3" descr="G:\DCIM\108PHOTO\SAM_21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4114800" cy="2674620"/>
          </a:xfrm>
          <a:prstGeom prst="rect">
            <a:avLst/>
          </a:prstGeom>
          <a:noFill/>
        </p:spPr>
      </p:pic>
      <p:pic>
        <p:nvPicPr>
          <p:cNvPr id="1026" name="Picture 2" descr="C:\Users\Алексей\Desktop\SAM_21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322580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304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№ 2. ПОСТРОИТЬ ЭКОЛОГИЧЕСКУЮ РАЗВИВАЮЩУЮ СРЕДУ ДЛЯ ВОСПИТАННИКОВ СПОСОБСТВУЮЩЕЙ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371600"/>
            <a:ext cx="8763000" cy="514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познавательному развитию ребёнка;</a:t>
            </a: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эколого-эстетическому развитию;</a:t>
            </a: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формированию  нравственных качеств;</a:t>
            </a: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формированию экологически грамотного поведения;</a:t>
            </a: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экологизации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различных видов деятельности; </a:t>
            </a: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buFontTx/>
              <a:buChar char="-"/>
              <a:defRPr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buClr>
                <a:schemeClr val="tx1"/>
              </a:buClr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поддержанию познавательной активности и обеспечению её дальнейшего роста.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5240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ЦВЕТНИК НА УЧАСТКЕ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РОЛЬ</a:t>
            </a:r>
          </a:p>
          <a:p>
            <a:pPr lvl="0">
              <a:defRPr/>
            </a:pPr>
            <a:endParaRPr lang="ru-RU" sz="8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познавательная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формирование трудовых навыков</a:t>
            </a:r>
          </a:p>
          <a:p>
            <a:pPr lvl="0">
              <a:buFontTx/>
              <a:buChar char="-"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эколого-эстетическая  </a:t>
            </a:r>
          </a:p>
          <a:p>
            <a:pPr lvl="0">
              <a:buFontTx/>
              <a:buChar char="-"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выработка навыков экологически  безопасного поведения </a:t>
            </a:r>
          </a:p>
        </p:txBody>
      </p:sp>
      <p:pic>
        <p:nvPicPr>
          <p:cNvPr id="8" name="Рисунок 7" descr="H:\Users\Сергей\Desktop\Новая папка\SDC1284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6670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F:\DCIM\108PHOTO\SAM_20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9718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H:\Users\Сергей\Desktop\Новая папка\SDC129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2004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3048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ПРИРОДЫ</a:t>
            </a:r>
          </a:p>
        </p:txBody>
      </p:sp>
      <p:pic>
        <p:nvPicPr>
          <p:cNvPr id="10" name="Picture 1" descr="F:\Новая папка\_DSC91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57599"/>
            <a:ext cx="2819400" cy="2245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" descr="G:\DCIM\108PHOTO\SAM_20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575538" cy="2446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" descr="G:\DCIM\108PHOTO\SAM_21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807853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06680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родь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познавательная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исследовательская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эколого-эстетическая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эмоционально-позитивное общение с природными объектами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трудовых навыков </a:t>
            </a:r>
          </a:p>
        </p:txBody>
      </p:sp>
      <p:pic>
        <p:nvPicPr>
          <p:cNvPr id="1026" name="Picture 2" descr="C:\Users\Алексей\Desktop\SAM_21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91030803DEC947833907C0F6568543" ma:contentTypeVersion="0" ma:contentTypeDescription="Создание документа." ma:contentTypeScope="" ma:versionID="944a0273cc17c2498059275efa705bd2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E49586-6A3C-4F07-99F0-8597D9FE7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94E0B86-5548-4C5F-90BC-084E4DFCB1EE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02DC8EC-6C41-41C5-A0CB-C2D8BBDA07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473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Bookman Old Style</vt:lpstr>
      <vt:lpstr>Calibri</vt:lpstr>
      <vt:lpstr>Times New Roman</vt:lpstr>
      <vt:lpstr>Wingdings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411</cp:revision>
  <dcterms:modified xsi:type="dcterms:W3CDTF">2019-12-17T09:55:14Z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0x010100BF91030803DEC947833907C0F6568543</vt:lpwstr>
  </property>
</Properties>
</file>